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Lst>
  <p:notesMasterIdLst>
    <p:notesMasterId r:id="rId70"/>
  </p:notesMasterIdLst>
  <p:sldIdLst>
    <p:sldId id="256" r:id="rId3"/>
    <p:sldId id="321" r:id="rId4"/>
    <p:sldId id="304" r:id="rId5"/>
    <p:sldId id="305" r:id="rId6"/>
    <p:sldId id="306" r:id="rId7"/>
    <p:sldId id="270" r:id="rId8"/>
    <p:sldId id="261" r:id="rId9"/>
    <p:sldId id="262" r:id="rId10"/>
    <p:sldId id="326" r:id="rId11"/>
    <p:sldId id="327" r:id="rId12"/>
    <p:sldId id="309" r:id="rId13"/>
    <p:sldId id="325" r:id="rId14"/>
    <p:sldId id="257" r:id="rId15"/>
    <p:sldId id="259" r:id="rId16"/>
    <p:sldId id="329" r:id="rId17"/>
    <p:sldId id="322" r:id="rId18"/>
    <p:sldId id="299" r:id="rId19"/>
    <p:sldId id="307" r:id="rId20"/>
    <p:sldId id="308" r:id="rId21"/>
    <p:sldId id="264" r:id="rId22"/>
    <p:sldId id="283" r:id="rId23"/>
    <p:sldId id="266" r:id="rId24"/>
    <p:sldId id="268" r:id="rId25"/>
    <p:sldId id="300" r:id="rId26"/>
    <p:sldId id="271" r:id="rId27"/>
    <p:sldId id="269" r:id="rId28"/>
    <p:sldId id="272" r:id="rId29"/>
    <p:sldId id="274" r:id="rId30"/>
    <p:sldId id="297" r:id="rId31"/>
    <p:sldId id="285" r:id="rId32"/>
    <p:sldId id="330" r:id="rId33"/>
    <p:sldId id="336" r:id="rId34"/>
    <p:sldId id="337" r:id="rId35"/>
    <p:sldId id="332" r:id="rId36"/>
    <p:sldId id="301" r:id="rId37"/>
    <p:sldId id="288" r:id="rId38"/>
    <p:sldId id="284" r:id="rId39"/>
    <p:sldId id="289" r:id="rId40"/>
    <p:sldId id="275" r:id="rId41"/>
    <p:sldId id="276" r:id="rId42"/>
    <p:sldId id="323" r:id="rId43"/>
    <p:sldId id="277" r:id="rId44"/>
    <p:sldId id="280" r:id="rId45"/>
    <p:sldId id="279" r:id="rId46"/>
    <p:sldId id="291" r:id="rId47"/>
    <p:sldId id="335" r:id="rId48"/>
    <p:sldId id="320" r:id="rId49"/>
    <p:sldId id="293" r:id="rId50"/>
    <p:sldId id="311" r:id="rId51"/>
    <p:sldId id="295" r:id="rId52"/>
    <p:sldId id="294" r:id="rId53"/>
    <p:sldId id="296" r:id="rId54"/>
    <p:sldId id="302" r:id="rId55"/>
    <p:sldId id="303" r:id="rId56"/>
    <p:sldId id="339" r:id="rId57"/>
    <p:sldId id="292" r:id="rId58"/>
    <p:sldId id="328" r:id="rId59"/>
    <p:sldId id="316" r:id="rId60"/>
    <p:sldId id="290" r:id="rId61"/>
    <p:sldId id="318" r:id="rId62"/>
    <p:sldId id="317" r:id="rId63"/>
    <p:sldId id="286" r:id="rId64"/>
    <p:sldId id="314" r:id="rId65"/>
    <p:sldId id="324" r:id="rId66"/>
    <p:sldId id="333" r:id="rId67"/>
    <p:sldId id="334" r:id="rId68"/>
    <p:sldId id="287"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20C2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3466" autoAdjust="0"/>
  </p:normalViewPr>
  <p:slideViewPr>
    <p:cSldViewPr snapToGrid="0">
      <p:cViewPr>
        <p:scale>
          <a:sx n="48" d="100"/>
          <a:sy n="48" d="100"/>
        </p:scale>
        <p:origin x="1368"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CBCE6-115C-4CFE-90F0-BCD693701FB2}" type="datetimeFigureOut">
              <a:rPr lang="en-CA" smtClean="0"/>
              <a:t>2017-04-26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FE827-82E5-4E12-AD15-35AF6F8341FF}" type="slidenum">
              <a:rPr lang="en-CA" smtClean="0"/>
              <a:t>‹#›</a:t>
            </a:fld>
            <a:endParaRPr lang="en-CA"/>
          </a:p>
        </p:txBody>
      </p:sp>
    </p:spTree>
    <p:extLst>
      <p:ext uri="{BB962C8B-B14F-4D97-AF65-F5344CB8AC3E}">
        <p14:creationId xmlns:p14="http://schemas.microsoft.com/office/powerpoint/2010/main" val="332842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Graduated from</a:t>
            </a:r>
            <a:r>
              <a:rPr lang="en-CA" baseline="0" dirty="0"/>
              <a:t> Masters of Computer Science in 2016</a:t>
            </a:r>
          </a:p>
          <a:p>
            <a:r>
              <a:rPr lang="en-CA" baseline="0" dirty="0"/>
              <a:t>Worked on projects ranging from display GIS data for the next generation sequencing of pathogens to predicting fertility markers in cattle using machine learning</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3</a:t>
            </a:fld>
            <a:endParaRPr lang="en-CA"/>
          </a:p>
        </p:txBody>
      </p:sp>
    </p:spTree>
    <p:extLst>
      <p:ext uri="{BB962C8B-B14F-4D97-AF65-F5344CB8AC3E}">
        <p14:creationId xmlns:p14="http://schemas.microsoft.com/office/powerpoint/2010/main" val="572905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a:t>
            </a:r>
            <a:r>
              <a:rPr lang="en-CA" baseline="0" dirty="0"/>
              <a:t> all need it, but how much of it we need is a difficult question to answer. Even harder it how to get that much.</a:t>
            </a:r>
          </a:p>
          <a:p>
            <a:endParaRPr lang="en-CA" baseline="0" dirty="0"/>
          </a:p>
          <a:p>
            <a:r>
              <a:rPr lang="en-CA" dirty="0"/>
              <a:t>But despite being</a:t>
            </a:r>
            <a:r>
              <a:rPr lang="en-CA" baseline="0" dirty="0"/>
              <a:t> vital to all organizations, security is not straightforward to implement in practice. Many restraints exist such as time, resources, money.</a:t>
            </a:r>
          </a:p>
          <a:p>
            <a:endParaRPr lang="en-CA" baseline="0" dirty="0"/>
          </a:p>
          <a:p>
            <a:r>
              <a:rPr lang="en-CA" baseline="0" dirty="0"/>
              <a:t>The simple model of watching your traffic in real time has not been viable for years.</a:t>
            </a:r>
            <a:endParaRPr lang="en-CA" dirty="0"/>
          </a:p>
          <a:p>
            <a:endParaRPr lang="en-CA" dirty="0"/>
          </a:p>
          <a:p>
            <a:r>
              <a:rPr lang="en-CA" dirty="0"/>
              <a:t>Snort, </a:t>
            </a:r>
            <a:r>
              <a:rPr lang="en-CA" dirty="0" err="1"/>
              <a:t>Suricata</a:t>
            </a:r>
            <a:r>
              <a:rPr lang="en-CA" dirty="0"/>
              <a:t>, Bro, </a:t>
            </a:r>
          </a:p>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13</a:t>
            </a:fld>
            <a:endParaRPr lang="en-CA"/>
          </a:p>
        </p:txBody>
      </p:sp>
    </p:spTree>
    <p:extLst>
      <p:ext uri="{BB962C8B-B14F-4D97-AF65-F5344CB8AC3E}">
        <p14:creationId xmlns:p14="http://schemas.microsoft.com/office/powerpoint/2010/main" val="3261245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need</a:t>
            </a:r>
            <a:r>
              <a:rPr lang="en-CA" baseline="0" dirty="0"/>
              <a:t> something to do this live.</a:t>
            </a:r>
          </a:p>
          <a:p>
            <a:endParaRPr lang="en-CA" baseline="0" dirty="0"/>
          </a:p>
          <a:p>
            <a:r>
              <a:rPr lang="en-CA" baseline="0" dirty="0"/>
              <a:t>Antiviruses are often not enough, relying purely on malicious signatures they only defend you from well known direct attacks.</a:t>
            </a:r>
          </a:p>
          <a:p>
            <a:endParaRPr lang="en-CA" baseline="0" dirty="0"/>
          </a:p>
          <a:p>
            <a:r>
              <a:rPr lang="en-CA" baseline="0" dirty="0"/>
              <a:t>At any organizational level, protecting only individual machines is not enough. You can’t just sit around and watch your own logs all the time.</a:t>
            </a:r>
          </a:p>
          <a:p>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But</a:t>
            </a:r>
            <a:r>
              <a:rPr lang="en-CA" baseline="0" dirty="0"/>
              <a:t> in recent times we’ve had a lot of success with a new tool for pattern matching and process analysis, and it doesn’t need any fancy static rules, or to be told much of anything. It relies on features instead of rules.</a:t>
            </a:r>
          </a:p>
          <a:p>
            <a:endParaRPr lang="en-CA" baseline="0" dirty="0"/>
          </a:p>
        </p:txBody>
      </p:sp>
      <p:sp>
        <p:nvSpPr>
          <p:cNvPr id="4" name="Slide Number Placeholder 3"/>
          <p:cNvSpPr>
            <a:spLocks noGrp="1"/>
          </p:cNvSpPr>
          <p:nvPr>
            <p:ph type="sldNum" sz="quarter" idx="10"/>
          </p:nvPr>
        </p:nvSpPr>
        <p:spPr/>
        <p:txBody>
          <a:bodyPr/>
          <a:lstStyle/>
          <a:p>
            <a:fld id="{99FFE827-82E5-4E12-AD15-35AF6F8341FF}" type="slidenum">
              <a:rPr lang="en-CA" smtClean="0"/>
              <a:t>14</a:t>
            </a:fld>
            <a:endParaRPr lang="en-CA"/>
          </a:p>
        </p:txBody>
      </p:sp>
    </p:spTree>
    <p:extLst>
      <p:ext uri="{BB962C8B-B14F-4D97-AF65-F5344CB8AC3E}">
        <p14:creationId xmlns:p14="http://schemas.microsoft.com/office/powerpoint/2010/main" val="260416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getting things</a:t>
            </a:r>
            <a:r>
              <a:rPr lang="en-CA" baseline="0" dirty="0"/>
              <a:t> from the text book instructions to the real world rarely is as easy as we hope</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20</a:t>
            </a:fld>
            <a:endParaRPr lang="en-CA"/>
          </a:p>
        </p:txBody>
      </p:sp>
    </p:spTree>
    <p:extLst>
      <p:ext uri="{BB962C8B-B14F-4D97-AF65-F5344CB8AC3E}">
        <p14:creationId xmlns:p14="http://schemas.microsoft.com/office/powerpoint/2010/main" val="3375208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a:t>
            </a:r>
            <a:r>
              <a:rPr lang="en-CA" baseline="0" dirty="0"/>
              <a:t> are a lot of little steps that go into making a successful machine learning application. </a:t>
            </a:r>
          </a:p>
          <a:p>
            <a:r>
              <a:rPr lang="en-CA" baseline="0" dirty="0"/>
              <a:t>I’m not going to have the time to walk you through all of them today, but I will get you through a few basics to get you started. It is my hope today that I get at least one of you thinking about the data you see in a day to day basis, or data you’ve seen for assignments, and wonder if maybe this can be analysed in a more statistical manner.</a:t>
            </a:r>
          </a:p>
          <a:p>
            <a:endParaRPr lang="en-CA" baseline="0" dirty="0"/>
          </a:p>
          <a:p>
            <a:r>
              <a:rPr lang="en-CA" baseline="0" dirty="0"/>
              <a:t>And no, you won’t be able to play the stock market with this by the time I’m done. Because I don’t need the competition.</a:t>
            </a:r>
          </a:p>
        </p:txBody>
      </p:sp>
      <p:sp>
        <p:nvSpPr>
          <p:cNvPr id="4" name="Slide Number Placeholder 3"/>
          <p:cNvSpPr>
            <a:spLocks noGrp="1"/>
          </p:cNvSpPr>
          <p:nvPr>
            <p:ph type="sldNum" sz="quarter" idx="10"/>
          </p:nvPr>
        </p:nvSpPr>
        <p:spPr/>
        <p:txBody>
          <a:bodyPr/>
          <a:lstStyle/>
          <a:p>
            <a:fld id="{99FFE827-82E5-4E12-AD15-35AF6F8341FF}" type="slidenum">
              <a:rPr lang="en-CA" smtClean="0"/>
              <a:t>21</a:t>
            </a:fld>
            <a:endParaRPr lang="en-CA"/>
          </a:p>
        </p:txBody>
      </p:sp>
    </p:spTree>
    <p:extLst>
      <p:ext uri="{BB962C8B-B14F-4D97-AF65-F5344CB8AC3E}">
        <p14:creationId xmlns:p14="http://schemas.microsoft.com/office/powerpoint/2010/main" val="2013974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let’s go</a:t>
            </a:r>
            <a:r>
              <a:rPr lang="en-CA" baseline="0" dirty="0"/>
              <a:t> into some of the reasons these problems are hard.</a:t>
            </a:r>
          </a:p>
          <a:p>
            <a:pPr marL="228600" indent="-228600">
              <a:buAutoNum type="arabicParenR"/>
            </a:pPr>
            <a:r>
              <a:rPr lang="en-CA" baseline="0" dirty="0"/>
              <a:t>Computers don’t words</a:t>
            </a:r>
          </a:p>
          <a:p>
            <a:pPr marL="228600" indent="-228600">
              <a:buAutoNum type="arabicParenR"/>
            </a:pPr>
            <a:r>
              <a:rPr lang="en-CA" baseline="0" dirty="0"/>
              <a:t>Numbers have meaning in relationships. Text categories aren’t possible (See point 1). So how do we make meaningful categories?</a:t>
            </a:r>
          </a:p>
          <a:p>
            <a:pPr marL="228600" indent="-228600">
              <a:buAutoNum type="arabicParenR"/>
            </a:pPr>
            <a:r>
              <a:rPr lang="en-CA" baseline="0" dirty="0"/>
              <a:t>Need to find a balance between specificity and generalization</a:t>
            </a:r>
          </a:p>
          <a:p>
            <a:pPr marL="457200" lvl="1" indent="0">
              <a:buNone/>
            </a:pPr>
            <a:r>
              <a:rPr lang="en-CA" baseline="0" dirty="0"/>
              <a:t>Military story about trees maybe?</a:t>
            </a:r>
          </a:p>
          <a:p>
            <a:pPr marL="457200" lvl="1" indent="0">
              <a:buNone/>
            </a:pPr>
            <a:r>
              <a:rPr lang="en-CA" baseline="0" dirty="0"/>
              <a:t>	1980s pentagon wanted to learn what a tank was</a:t>
            </a:r>
          </a:p>
          <a:p>
            <a:pPr marL="457200" lvl="1" indent="0">
              <a:buNone/>
            </a:pPr>
            <a:r>
              <a:rPr lang="en-CA" baseline="0" dirty="0"/>
              <a:t>	made an NN, fed it </a:t>
            </a:r>
            <a:r>
              <a:rPr lang="en-CA" baseline="0" dirty="0" err="1"/>
              <a:t>soooo</a:t>
            </a:r>
            <a:r>
              <a:rPr lang="en-CA" baseline="0" dirty="0"/>
              <a:t> many pictures of tanks</a:t>
            </a:r>
          </a:p>
          <a:p>
            <a:pPr marL="457200" lvl="1" indent="0">
              <a:buNone/>
            </a:pPr>
            <a:r>
              <a:rPr lang="en-CA" baseline="0" dirty="0"/>
              <a:t>	it learned what trees were instead</a:t>
            </a:r>
          </a:p>
          <a:p>
            <a:pPr marL="457200" lvl="1" indent="0">
              <a:buNone/>
            </a:pPr>
            <a:r>
              <a:rPr lang="en-CA" baseline="0" dirty="0"/>
              <a:t>	or some people say it learned what a cloudy or sunny day was. I’ve heard both</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22</a:t>
            </a:fld>
            <a:endParaRPr lang="en-CA"/>
          </a:p>
        </p:txBody>
      </p:sp>
    </p:spTree>
    <p:extLst>
      <p:ext uri="{BB962C8B-B14F-4D97-AF65-F5344CB8AC3E}">
        <p14:creationId xmlns:p14="http://schemas.microsoft.com/office/powerpoint/2010/main" val="4235171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dirty="0"/>
              <a:t>But all these words mean nothing to a computer, they need to be told what the important parts of the sentence are.</a:t>
            </a:r>
          </a:p>
          <a:p>
            <a:endParaRPr lang="en-CA" dirty="0"/>
          </a:p>
          <a:p>
            <a:pPr marL="0" indent="0">
              <a:buNone/>
            </a:pPr>
            <a:r>
              <a:rPr lang="en-CA" dirty="0"/>
              <a:t>Alerts -&gt; Lots of words, not a lot of numbers. Your laptop can’t figure that out!</a:t>
            </a:r>
          </a:p>
          <a:p>
            <a:pPr marL="0" indent="0">
              <a:buNone/>
            </a:pPr>
            <a:r>
              <a:rPr lang="en-CA" dirty="0"/>
              <a:t>	AIN’T NOBODY GOT TIME FOR THAT</a:t>
            </a:r>
          </a:p>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23</a:t>
            </a:fld>
            <a:endParaRPr lang="en-CA"/>
          </a:p>
        </p:txBody>
      </p:sp>
    </p:spTree>
    <p:extLst>
      <p:ext uri="{BB962C8B-B14F-4D97-AF65-F5344CB8AC3E}">
        <p14:creationId xmlns:p14="http://schemas.microsoft.com/office/powerpoint/2010/main" val="1650358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Keep in mind all</a:t>
            </a:r>
            <a:r>
              <a:rPr lang="en-CA" baseline="0" dirty="0"/>
              <a:t> kinds of datasets have different versions of garbage</a:t>
            </a:r>
          </a:p>
          <a:p>
            <a:endParaRPr lang="en-CA" baseline="0" dirty="0"/>
          </a:p>
          <a:p>
            <a:r>
              <a:rPr lang="en-CA" baseline="0" dirty="0"/>
              <a:t>It is up to YOU as the scientist to figure out what the confusing/boring garbage is.</a:t>
            </a:r>
          </a:p>
          <a:p>
            <a:r>
              <a:rPr lang="en-CA" baseline="0" dirty="0"/>
              <a:t>Maybe it’s a data column with no variation</a:t>
            </a:r>
          </a:p>
          <a:p>
            <a:r>
              <a:rPr lang="en-CA" baseline="0" dirty="0"/>
              <a:t>Maybe some HR person decided what the features should be</a:t>
            </a:r>
          </a:p>
          <a:p>
            <a:r>
              <a:rPr lang="en-CA" baseline="0" dirty="0"/>
              <a:t>Maybe it’s stop words</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25</a:t>
            </a:fld>
            <a:endParaRPr lang="en-CA"/>
          </a:p>
        </p:txBody>
      </p:sp>
    </p:spTree>
    <p:extLst>
      <p:ext uri="{BB962C8B-B14F-4D97-AF65-F5344CB8AC3E}">
        <p14:creationId xmlns:p14="http://schemas.microsoft.com/office/powerpoint/2010/main" val="2524044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Bonus</a:t>
            </a:r>
            <a:r>
              <a:rPr lang="en-CA" baseline="0" dirty="0"/>
              <a:t> points for anyone that can give me all 3 references</a:t>
            </a:r>
          </a:p>
          <a:p>
            <a:endParaRPr lang="en-CA" baseline="0" dirty="0"/>
          </a:p>
          <a:p>
            <a:r>
              <a:rPr lang="en-CA" baseline="0" dirty="0"/>
              <a:t>You may also not something interesting here, there’s no semblance of semantic analysis. What does that mean? After the removal of stop words we don’t know if the inflection applied is good or bad. You can immediately see that can cause problems in certain situations, beyond simply being “Doctor Escalator”.</a:t>
            </a:r>
          </a:p>
          <a:p>
            <a:endParaRPr lang="en-CA" baseline="0" dirty="0"/>
          </a:p>
          <a:p>
            <a:r>
              <a:rPr lang="en-CA" baseline="0" dirty="0"/>
              <a:t>Also notice words like “I’m” were left in. They could provide context of subjects.</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26</a:t>
            </a:fld>
            <a:endParaRPr lang="en-CA"/>
          </a:p>
        </p:txBody>
      </p:sp>
    </p:spTree>
    <p:extLst>
      <p:ext uri="{BB962C8B-B14F-4D97-AF65-F5344CB8AC3E}">
        <p14:creationId xmlns:p14="http://schemas.microsoft.com/office/powerpoint/2010/main" val="958261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a:t>
            </a:r>
            <a:r>
              <a:rPr lang="en-CA" baseline="0" dirty="0"/>
              <a:t> can we deduce about word frequency and importance?</a:t>
            </a:r>
          </a:p>
          <a:p>
            <a:endParaRPr lang="en-CA" baseline="0" dirty="0"/>
          </a:p>
          <a:p>
            <a:r>
              <a:rPr lang="en-CA" baseline="0" dirty="0"/>
              <a:t>We can also see that longer </a:t>
            </a:r>
            <a:r>
              <a:rPr lang="en-CA" baseline="0" dirty="0" err="1"/>
              <a:t>boddies</a:t>
            </a:r>
            <a:r>
              <a:rPr lang="en-CA" baseline="0" dirty="0"/>
              <a:t> of text will repeat some words more often, driving up their weights.</a:t>
            </a:r>
          </a:p>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29</a:t>
            </a:fld>
            <a:endParaRPr lang="en-CA"/>
          </a:p>
        </p:txBody>
      </p:sp>
    </p:spTree>
    <p:extLst>
      <p:ext uri="{BB962C8B-B14F-4D97-AF65-F5344CB8AC3E}">
        <p14:creationId xmlns:p14="http://schemas.microsoft.com/office/powerpoint/2010/main" val="1913619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33</a:t>
            </a:fld>
            <a:endParaRPr lang="en-CA"/>
          </a:p>
        </p:txBody>
      </p:sp>
    </p:spTree>
    <p:extLst>
      <p:ext uri="{BB962C8B-B14F-4D97-AF65-F5344CB8AC3E}">
        <p14:creationId xmlns:p14="http://schemas.microsoft.com/office/powerpoint/2010/main" val="65293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spend a lot of my free</a:t>
            </a:r>
            <a:r>
              <a:rPr lang="en-CA" baseline="0" dirty="0"/>
              <a:t> time riding motorcycles</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4</a:t>
            </a:fld>
            <a:endParaRPr lang="en-CA"/>
          </a:p>
        </p:txBody>
      </p:sp>
    </p:spTree>
    <p:extLst>
      <p:ext uri="{BB962C8B-B14F-4D97-AF65-F5344CB8AC3E}">
        <p14:creationId xmlns:p14="http://schemas.microsoft.com/office/powerpoint/2010/main" val="1342244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we’ve got some data, and</a:t>
            </a:r>
            <a:r>
              <a:rPr lang="en-CA" baseline="0" dirty="0"/>
              <a:t> that’s a big step, but now we need to consider the limitations of your data.</a:t>
            </a:r>
          </a:p>
          <a:p>
            <a:endParaRPr lang="en-CA" baseline="0" dirty="0"/>
          </a:p>
          <a:p>
            <a:r>
              <a:rPr lang="en-CA" baseline="0" dirty="0"/>
              <a:t>A lot of people have the idea that you can just toss everything at a model, or AI, and it will magically find the answer. Remember, you’re training an expert here, but it is going to start out as a novice. If you don’t understand some of the variations in your data your expert may look more like Homer Simpson than Scotty.</a:t>
            </a:r>
          </a:p>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36</a:t>
            </a:fld>
            <a:endParaRPr lang="en-CA"/>
          </a:p>
        </p:txBody>
      </p:sp>
    </p:spTree>
    <p:extLst>
      <p:ext uri="{BB962C8B-B14F-4D97-AF65-F5344CB8AC3E}">
        <p14:creationId xmlns:p14="http://schemas.microsoft.com/office/powerpoint/2010/main" val="3807568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39</a:t>
            </a:fld>
            <a:endParaRPr lang="en-CA"/>
          </a:p>
        </p:txBody>
      </p:sp>
    </p:spTree>
    <p:extLst>
      <p:ext uri="{BB962C8B-B14F-4D97-AF65-F5344CB8AC3E}">
        <p14:creationId xmlns:p14="http://schemas.microsoft.com/office/powerpoint/2010/main" val="294745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dirty="0"/>
              <a:t>Now that you’ve got something tasty for your robots, it’s time to feed this data into your analytical engine!</a:t>
            </a:r>
          </a:p>
          <a:p>
            <a:pPr marL="0" indent="0">
              <a:buNone/>
            </a:pPr>
            <a:endParaRPr lang="en-CA" dirty="0"/>
          </a:p>
          <a:p>
            <a:pPr marL="0" indent="0">
              <a:buNone/>
            </a:pPr>
            <a:r>
              <a:rPr lang="en-CA" dirty="0"/>
              <a:t>Some of your features (timestamps, IPs) are great for clustering to see activity windows, targets or destinations. </a:t>
            </a:r>
          </a:p>
          <a:p>
            <a:pPr marL="0" indent="0">
              <a:buNone/>
            </a:pPr>
            <a:endParaRPr lang="en-CA" dirty="0"/>
          </a:p>
          <a:p>
            <a:pPr marL="0" indent="0">
              <a:buNone/>
            </a:pPr>
            <a:r>
              <a:rPr lang="en-CA" dirty="0"/>
              <a:t>Others, such as alert descriptions, are perfect to feed to statistical models to try and narrow down malicious events.</a:t>
            </a:r>
          </a:p>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42</a:t>
            </a:fld>
            <a:endParaRPr lang="en-CA"/>
          </a:p>
        </p:txBody>
      </p:sp>
    </p:spTree>
    <p:extLst>
      <p:ext uri="{BB962C8B-B14F-4D97-AF65-F5344CB8AC3E}">
        <p14:creationId xmlns:p14="http://schemas.microsoft.com/office/powerpoint/2010/main" val="2412457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take</a:t>
            </a:r>
            <a:r>
              <a:rPr lang="en-CA" baseline="0" dirty="0"/>
              <a:t> our alerts from a gaggle of bland henchmen to a few elite warnings!</a:t>
            </a:r>
          </a:p>
          <a:p>
            <a:endParaRPr lang="en-CA" baseline="0" dirty="0"/>
          </a:p>
          <a:p>
            <a:pPr marL="0" indent="0">
              <a:buNone/>
            </a:pPr>
            <a:r>
              <a:rPr lang="en-CA" sz="1200" dirty="0"/>
              <a:t>So lets go from a bunch of stupid alerts</a:t>
            </a:r>
            <a:r>
              <a:rPr lang="en-CA" sz="1200" baseline="0" dirty="0"/>
              <a:t> </a:t>
            </a:r>
            <a:r>
              <a:rPr lang="en-CA" sz="1200" dirty="0"/>
              <a:t>to</a:t>
            </a:r>
            <a:r>
              <a:rPr lang="en-CA" sz="1200" baseline="0" dirty="0"/>
              <a:t> </a:t>
            </a:r>
            <a:r>
              <a:rPr lang="en-CA" sz="1200" dirty="0"/>
              <a:t>Fewer high quality alerts</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43</a:t>
            </a:fld>
            <a:endParaRPr lang="en-CA"/>
          </a:p>
        </p:txBody>
      </p:sp>
    </p:spTree>
    <p:extLst>
      <p:ext uri="{BB962C8B-B14F-4D97-AF65-F5344CB8AC3E}">
        <p14:creationId xmlns:p14="http://schemas.microsoft.com/office/powerpoint/2010/main" val="4082639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Don’t panic</a:t>
            </a:r>
          </a:p>
          <a:p>
            <a:endParaRPr lang="en-CA" dirty="0"/>
          </a:p>
          <a:p>
            <a:r>
              <a:rPr lang="en-CA" dirty="0"/>
              <a:t>I’m not going to</a:t>
            </a:r>
            <a:r>
              <a:rPr lang="en-CA" baseline="0" dirty="0"/>
              <a:t> do math</a:t>
            </a:r>
          </a:p>
          <a:p>
            <a:endParaRPr lang="en-CA" baseline="0" dirty="0"/>
          </a:p>
          <a:p>
            <a:r>
              <a:rPr lang="en-CA" baseline="0" dirty="0"/>
              <a:t>But I’ll give you some overviews</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45</a:t>
            </a:fld>
            <a:endParaRPr lang="en-CA"/>
          </a:p>
        </p:txBody>
      </p:sp>
    </p:spTree>
    <p:extLst>
      <p:ext uri="{BB962C8B-B14F-4D97-AF65-F5344CB8AC3E}">
        <p14:creationId xmlns:p14="http://schemas.microsoft.com/office/powerpoint/2010/main" val="3621194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start ou</a:t>
            </a:r>
            <a:r>
              <a:rPr lang="en-CA" baseline="0" dirty="0"/>
              <a:t>t first with  a few basic models</a:t>
            </a:r>
          </a:p>
          <a:p>
            <a:endParaRPr lang="en-CA" dirty="0"/>
          </a:p>
          <a:p>
            <a:r>
              <a:rPr lang="en-CA" dirty="0"/>
              <a:t>Hyperplanes</a:t>
            </a:r>
            <a:r>
              <a:rPr lang="en-CA" baseline="0" dirty="0"/>
              <a:t> and coolness</a:t>
            </a:r>
          </a:p>
          <a:p>
            <a:endParaRPr lang="en-CA" baseline="0" dirty="0"/>
          </a:p>
          <a:p>
            <a:r>
              <a:rPr lang="en-CA" baseline="0" dirty="0"/>
              <a:t>Pros:	Traditionally very strong classifiers</a:t>
            </a:r>
          </a:p>
          <a:p>
            <a:r>
              <a:rPr lang="en-CA" baseline="0" dirty="0"/>
              <a:t>	Many years of success, research and implementation</a:t>
            </a:r>
          </a:p>
          <a:p>
            <a:r>
              <a:rPr lang="en-CA" baseline="0" dirty="0"/>
              <a:t>	</a:t>
            </a:r>
          </a:p>
          <a:p>
            <a:endParaRPr lang="en-CA" baseline="0" dirty="0"/>
          </a:p>
          <a:p>
            <a:r>
              <a:rPr lang="en-CA" baseline="0" dirty="0"/>
              <a:t>Cons: 	Do not handle large training sets very well</a:t>
            </a:r>
          </a:p>
          <a:p>
            <a:r>
              <a:rPr lang="en-CA" baseline="0" dirty="0"/>
              <a:t>	Do not handle large feature spaces very well</a:t>
            </a:r>
          </a:p>
          <a:p>
            <a:r>
              <a:rPr lang="en-CA" baseline="0" dirty="0"/>
              <a:t>	Need a few tricks to handle multi classes</a:t>
            </a:r>
          </a:p>
          <a:p>
            <a:r>
              <a:rPr lang="en-CA" baseline="0" dirty="0"/>
              <a:t>	Parameter selection can be tricky</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46</a:t>
            </a:fld>
            <a:endParaRPr lang="en-CA"/>
          </a:p>
        </p:txBody>
      </p:sp>
    </p:spTree>
    <p:extLst>
      <p:ext uri="{BB962C8B-B14F-4D97-AF65-F5344CB8AC3E}">
        <p14:creationId xmlns:p14="http://schemas.microsoft.com/office/powerpoint/2010/main" val="978066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start ou</a:t>
            </a:r>
            <a:r>
              <a:rPr lang="en-CA" baseline="0" dirty="0"/>
              <a:t>t first with  a few basic models</a:t>
            </a:r>
          </a:p>
          <a:p>
            <a:endParaRPr lang="en-CA" dirty="0"/>
          </a:p>
          <a:p>
            <a:r>
              <a:rPr lang="en-CA" dirty="0"/>
              <a:t>Hyperplanes</a:t>
            </a:r>
            <a:r>
              <a:rPr lang="en-CA" baseline="0" dirty="0"/>
              <a:t> and coolness</a:t>
            </a:r>
          </a:p>
          <a:p>
            <a:endParaRPr lang="en-CA" baseline="0" dirty="0"/>
          </a:p>
          <a:p>
            <a:r>
              <a:rPr lang="en-CA" baseline="0" dirty="0"/>
              <a:t>Pros:	Traditionally very strong classifiers</a:t>
            </a:r>
          </a:p>
          <a:p>
            <a:r>
              <a:rPr lang="en-CA" baseline="0" dirty="0"/>
              <a:t>	Many years of success, research and implementation</a:t>
            </a:r>
          </a:p>
          <a:p>
            <a:r>
              <a:rPr lang="en-CA" baseline="0" dirty="0"/>
              <a:t>	</a:t>
            </a:r>
          </a:p>
          <a:p>
            <a:endParaRPr lang="en-CA" baseline="0" dirty="0"/>
          </a:p>
          <a:p>
            <a:r>
              <a:rPr lang="en-CA" baseline="0" dirty="0"/>
              <a:t>Cons: 	Do not handle large training sets very well</a:t>
            </a:r>
          </a:p>
          <a:p>
            <a:r>
              <a:rPr lang="en-CA" baseline="0" dirty="0"/>
              <a:t>	Do not handle large feature spaces very well</a:t>
            </a:r>
          </a:p>
          <a:p>
            <a:r>
              <a:rPr lang="en-CA" baseline="0" dirty="0"/>
              <a:t>	Need a few tricks to handle multi classes</a:t>
            </a:r>
          </a:p>
          <a:p>
            <a:r>
              <a:rPr lang="en-CA" baseline="0" dirty="0"/>
              <a:t>	Parameter selection can be tricky</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49</a:t>
            </a:fld>
            <a:endParaRPr lang="en-CA"/>
          </a:p>
        </p:txBody>
      </p:sp>
    </p:spTree>
    <p:extLst>
      <p:ext uri="{BB962C8B-B14F-4D97-AF65-F5344CB8AC3E}">
        <p14:creationId xmlns:p14="http://schemas.microsoft.com/office/powerpoint/2010/main" val="4152630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a:t>
            </a:r>
            <a:r>
              <a:rPr lang="en-CA" baseline="0" dirty="0"/>
              <a:t> is an architecture made to emulate the brain. Basically you take a neuron and it is given some input ( a letter or shape) and from that it applies a function and produces output. </a:t>
            </a:r>
          </a:p>
          <a:p>
            <a:endParaRPr lang="en-CA" baseline="0" dirty="0"/>
          </a:p>
          <a:p>
            <a:r>
              <a:rPr lang="en-CA" baseline="0" dirty="0"/>
              <a:t>These little guys have been around since the 60s, and was theorized that they could be made to solve literally ANY problem.</a:t>
            </a:r>
          </a:p>
          <a:p>
            <a:endParaRPr lang="en-CA" baseline="0" dirty="0"/>
          </a:p>
          <a:p>
            <a:r>
              <a:rPr lang="en-CA" baseline="0" dirty="0"/>
              <a:t>Sadly for a lot of reasons it didn’t work out like that, and for about the next 30-40 years not much was done with them.</a:t>
            </a:r>
          </a:p>
          <a:p>
            <a:endParaRPr lang="en-CA" baseline="0" dirty="0"/>
          </a:p>
          <a:p>
            <a:r>
              <a:rPr lang="en-CA" baseline="0" dirty="0"/>
              <a:t>Recently through a lot of advances in computation power, techniques and design we have made some tricks that make these things amazingly powerful.</a:t>
            </a:r>
          </a:p>
          <a:p>
            <a:endParaRPr lang="en-CA" baseline="0" dirty="0"/>
          </a:p>
          <a:p>
            <a:r>
              <a:rPr lang="en-CA" baseline="0" dirty="0"/>
              <a:t>They are what power the concept of Deep Learning, which uses many </a:t>
            </a:r>
            <a:r>
              <a:rPr lang="en-CA" baseline="0" dirty="0" err="1"/>
              <a:t>many</a:t>
            </a:r>
            <a:r>
              <a:rPr lang="en-CA" baseline="0" dirty="0"/>
              <a:t> layers of these little guys talking back and forth to learn various features of a problem and make decisions that we previously thought next to impossible.</a:t>
            </a:r>
          </a:p>
          <a:p>
            <a:endParaRPr lang="en-CA" baseline="0" dirty="0"/>
          </a:p>
          <a:p>
            <a:r>
              <a:rPr lang="en-CA" baseline="0" dirty="0"/>
              <a:t>Deep learning is what has driven recent advances in computer vision!</a:t>
            </a:r>
          </a:p>
          <a:p>
            <a:endParaRPr lang="en-CA" baseline="0" dirty="0"/>
          </a:p>
          <a:p>
            <a:r>
              <a:rPr lang="en-CA" baseline="0" dirty="0"/>
              <a:t>Pros:	Successful in fields previously deemed impossible for computer understanding</a:t>
            </a:r>
          </a:p>
          <a:p>
            <a:r>
              <a:rPr lang="en-CA" baseline="0" dirty="0"/>
              <a:t>	Lots of current research and top notch implementations by large organizations</a:t>
            </a:r>
          </a:p>
          <a:p>
            <a:r>
              <a:rPr lang="en-CA" baseline="0" dirty="0"/>
              <a:t>Cons:	Difficult math to understand</a:t>
            </a:r>
          </a:p>
          <a:p>
            <a:r>
              <a:rPr lang="en-CA" baseline="0" dirty="0"/>
              <a:t>	Many different flavors</a:t>
            </a:r>
          </a:p>
          <a:p>
            <a:r>
              <a:rPr lang="en-CA" baseline="0" dirty="0"/>
              <a:t>	Black box decision making processes ( we don’t know what they’re thinking )</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51</a:t>
            </a:fld>
            <a:endParaRPr lang="en-CA"/>
          </a:p>
        </p:txBody>
      </p:sp>
    </p:spTree>
    <p:extLst>
      <p:ext uri="{BB962C8B-B14F-4D97-AF65-F5344CB8AC3E}">
        <p14:creationId xmlns:p14="http://schemas.microsoft.com/office/powerpoint/2010/main" val="4000653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Normal Traffic</a:t>
            </a:r>
          </a:p>
          <a:p>
            <a:r>
              <a:rPr lang="en-CA" dirty="0"/>
              <a:t>Buffer overflow attacks</a:t>
            </a:r>
          </a:p>
          <a:p>
            <a:r>
              <a:rPr lang="en-CA" dirty="0"/>
              <a:t>Smurf </a:t>
            </a:r>
            <a:r>
              <a:rPr lang="en-CA" dirty="0" err="1"/>
              <a:t>ddos</a:t>
            </a:r>
            <a:endParaRPr lang="en-CA" dirty="0"/>
          </a:p>
          <a:p>
            <a:r>
              <a:rPr lang="en-CA" dirty="0"/>
              <a:t>Satan ransomware</a:t>
            </a:r>
          </a:p>
          <a:p>
            <a:r>
              <a:rPr lang="en-CA" dirty="0"/>
              <a:t>Teardrop</a:t>
            </a:r>
            <a:r>
              <a:rPr lang="en-CA" baseline="0" dirty="0"/>
              <a:t> dos attack</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54</a:t>
            </a:fld>
            <a:endParaRPr lang="en-CA"/>
          </a:p>
        </p:txBody>
      </p:sp>
    </p:spTree>
    <p:extLst>
      <p:ext uri="{BB962C8B-B14F-4D97-AF65-F5344CB8AC3E}">
        <p14:creationId xmlns:p14="http://schemas.microsoft.com/office/powerpoint/2010/main" val="2277744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Normal Traffic</a:t>
            </a:r>
          </a:p>
          <a:p>
            <a:r>
              <a:rPr lang="en-CA" dirty="0"/>
              <a:t>Buffer overflow attacks</a:t>
            </a:r>
          </a:p>
          <a:p>
            <a:r>
              <a:rPr lang="en-CA" dirty="0"/>
              <a:t>Smurf </a:t>
            </a:r>
            <a:r>
              <a:rPr lang="en-CA" dirty="0" err="1"/>
              <a:t>ddos</a:t>
            </a:r>
            <a:endParaRPr lang="en-CA" dirty="0"/>
          </a:p>
          <a:p>
            <a:r>
              <a:rPr lang="en-CA" dirty="0"/>
              <a:t>Satan ransomware</a:t>
            </a:r>
          </a:p>
          <a:p>
            <a:r>
              <a:rPr lang="en-CA" dirty="0"/>
              <a:t>Teardrop</a:t>
            </a:r>
            <a:r>
              <a:rPr lang="en-CA" baseline="0" dirty="0"/>
              <a:t> dos attack</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55</a:t>
            </a:fld>
            <a:endParaRPr lang="en-CA"/>
          </a:p>
        </p:txBody>
      </p:sp>
    </p:spTree>
    <p:extLst>
      <p:ext uri="{BB962C8B-B14F-4D97-AF65-F5344CB8AC3E}">
        <p14:creationId xmlns:p14="http://schemas.microsoft.com/office/powerpoint/2010/main" val="93392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My favorite super hero is Batman, and I will gladly</a:t>
            </a:r>
            <a:r>
              <a:rPr lang="en-CA" baseline="0" dirty="0"/>
              <a:t> debate you on any of the finer points</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5</a:t>
            </a:fld>
            <a:endParaRPr lang="en-CA"/>
          </a:p>
        </p:txBody>
      </p:sp>
    </p:spTree>
    <p:extLst>
      <p:ext uri="{BB962C8B-B14F-4D97-AF65-F5344CB8AC3E}">
        <p14:creationId xmlns:p14="http://schemas.microsoft.com/office/powerpoint/2010/main" val="728915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Simple feature space distance</a:t>
            </a:r>
          </a:p>
          <a:p>
            <a:endParaRPr lang="en-CA" dirty="0"/>
          </a:p>
          <a:p>
            <a:r>
              <a:rPr lang="en-CA" dirty="0"/>
              <a:t>Pros:	We know why every decision is made</a:t>
            </a:r>
          </a:p>
          <a:p>
            <a:r>
              <a:rPr lang="en-CA" dirty="0"/>
              <a:t>	Easy to make and implement</a:t>
            </a:r>
            <a:r>
              <a:rPr lang="en-CA" baseline="0" dirty="0"/>
              <a:t> from scratch</a:t>
            </a:r>
          </a:p>
          <a:p>
            <a:r>
              <a:rPr lang="en-CA" baseline="0" dirty="0"/>
              <a:t>	Have to define the number of neighbors</a:t>
            </a:r>
            <a:endParaRPr lang="en-CA" dirty="0"/>
          </a:p>
          <a:p>
            <a:r>
              <a:rPr lang="en-CA" dirty="0"/>
              <a:t>	good</a:t>
            </a:r>
            <a:r>
              <a:rPr lang="en-CA" baseline="0" dirty="0"/>
              <a:t> for when you have little knowledge of the data</a:t>
            </a:r>
          </a:p>
          <a:p>
            <a:r>
              <a:rPr lang="en-CA" baseline="0" dirty="0"/>
              <a:t>	good for searching!</a:t>
            </a:r>
            <a:endParaRPr lang="en-CA" dirty="0"/>
          </a:p>
          <a:p>
            <a:endParaRPr lang="en-CA" dirty="0"/>
          </a:p>
          <a:p>
            <a:r>
              <a:rPr lang="en-CA" dirty="0"/>
              <a:t>Cons:	Overly simplistic</a:t>
            </a:r>
            <a:r>
              <a:rPr lang="en-CA" baseline="0" dirty="0"/>
              <a:t> for many problems</a:t>
            </a:r>
          </a:p>
          <a:p>
            <a:r>
              <a:rPr lang="en-CA" baseline="0" dirty="0"/>
              <a:t>	</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63</a:t>
            </a:fld>
            <a:endParaRPr lang="en-CA"/>
          </a:p>
        </p:txBody>
      </p:sp>
    </p:spTree>
    <p:extLst>
      <p:ext uri="{BB962C8B-B14F-4D97-AF65-F5344CB8AC3E}">
        <p14:creationId xmlns:p14="http://schemas.microsoft.com/office/powerpoint/2010/main" val="2573421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65</a:t>
            </a:fld>
            <a:endParaRPr lang="en-CA"/>
          </a:p>
        </p:txBody>
      </p:sp>
    </p:spTree>
    <p:extLst>
      <p:ext uri="{BB962C8B-B14F-4D97-AF65-F5344CB8AC3E}">
        <p14:creationId xmlns:p14="http://schemas.microsoft.com/office/powerpoint/2010/main" val="2634531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having</a:t>
            </a:r>
            <a:r>
              <a:rPr lang="en-CA" baseline="0" dirty="0"/>
              <a:t> any problem in mind is fine</a:t>
            </a:r>
          </a:p>
          <a:p>
            <a:endParaRPr lang="en-CA" baseline="0" dirty="0"/>
          </a:p>
          <a:p>
            <a:r>
              <a:rPr lang="en-CA" baseline="0" dirty="0"/>
              <a:t>Don’t worry, no math!</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6</a:t>
            </a:fld>
            <a:endParaRPr lang="en-CA"/>
          </a:p>
        </p:txBody>
      </p:sp>
    </p:spTree>
    <p:extLst>
      <p:ext uri="{BB962C8B-B14F-4D97-AF65-F5344CB8AC3E}">
        <p14:creationId xmlns:p14="http://schemas.microsoft.com/office/powerpoint/2010/main" val="134064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We’ve reached a new frontier</a:t>
            </a:r>
            <a:r>
              <a:rPr lang="en-CA" baseline="0" dirty="0"/>
              <a:t> in understanding where machine learning for the first time is not only everywhere, it is accessible. You no longer need to scour through </a:t>
            </a:r>
            <a:r>
              <a:rPr lang="en-CA" baseline="0" dirty="0" err="1"/>
              <a:t>Phd</a:t>
            </a:r>
            <a:r>
              <a:rPr lang="en-CA" baseline="0" dirty="0"/>
              <a:t> thesis to find algorithms and then implement them yourself. Vast libraries exist to bring every possible facet to you, and largely for free. Not only are these frameworks free to use, they are supported by some of the biggest names in the tech business!</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7</a:t>
            </a:fld>
            <a:endParaRPr lang="en-CA"/>
          </a:p>
        </p:txBody>
      </p:sp>
    </p:spTree>
    <p:extLst>
      <p:ext uri="{BB962C8B-B14F-4D97-AF65-F5344CB8AC3E}">
        <p14:creationId xmlns:p14="http://schemas.microsoft.com/office/powerpoint/2010/main" val="44152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CA" dirty="0"/>
              <a:t>Social Media</a:t>
            </a:r>
          </a:p>
          <a:p>
            <a:pPr marL="457200" lvl="1" indent="0">
              <a:buNone/>
            </a:pPr>
            <a:r>
              <a:rPr lang="en-CA" dirty="0"/>
              <a:t>Online Shopping</a:t>
            </a:r>
          </a:p>
          <a:p>
            <a:pPr marL="457200" lvl="1" indent="0">
              <a:buNone/>
            </a:pPr>
            <a:r>
              <a:rPr lang="en-CA" dirty="0"/>
              <a:t>Smart phone profiles</a:t>
            </a:r>
          </a:p>
          <a:p>
            <a:pPr marL="457200" lvl="1" indent="0">
              <a:buNone/>
            </a:pPr>
            <a:r>
              <a:rPr lang="en-CA" dirty="0"/>
              <a:t>Keyboard Predictions</a:t>
            </a:r>
          </a:p>
          <a:p>
            <a:pPr marL="914400" lvl="2" indent="0">
              <a:buNone/>
            </a:pPr>
            <a:r>
              <a:rPr lang="en-CA" dirty="0"/>
              <a:t>It’s even making suggestions for this Power Point presentation!</a:t>
            </a:r>
          </a:p>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8</a:t>
            </a:fld>
            <a:endParaRPr lang="en-CA"/>
          </a:p>
        </p:txBody>
      </p:sp>
    </p:spTree>
    <p:extLst>
      <p:ext uri="{BB962C8B-B14F-4D97-AF65-F5344CB8AC3E}">
        <p14:creationId xmlns:p14="http://schemas.microsoft.com/office/powerpoint/2010/main" val="2757190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CS it</a:t>
            </a:r>
            <a:r>
              <a:rPr lang="en-CA" baseline="0" dirty="0"/>
              <a:t> can often be very difficult to determine or explain what is a difficult problem vs an easy one</a:t>
            </a:r>
          </a:p>
          <a:p>
            <a:endParaRPr lang="en-CA" baseline="0" dirty="0"/>
          </a:p>
          <a:p>
            <a:r>
              <a:rPr lang="en-CA" dirty="0"/>
              <a:t>What</a:t>
            </a:r>
            <a:r>
              <a:rPr lang="en-CA" baseline="0" dirty="0"/>
              <a:t> we do know is that for a lot of  problems machine learning seems to become a better and better tool.</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9</a:t>
            </a:fld>
            <a:endParaRPr lang="en-CA"/>
          </a:p>
        </p:txBody>
      </p:sp>
    </p:spTree>
    <p:extLst>
      <p:ext uri="{BB962C8B-B14F-4D97-AF65-F5344CB8AC3E}">
        <p14:creationId xmlns:p14="http://schemas.microsoft.com/office/powerpoint/2010/main" val="927811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Deep learning</a:t>
            </a:r>
            <a:r>
              <a:rPr lang="en-CA" baseline="0" dirty="0"/>
              <a:t> and 3D printing used to create Rembrandts!</a:t>
            </a:r>
          </a:p>
          <a:p>
            <a:endParaRPr lang="en-CA" baseline="0" dirty="0"/>
          </a:p>
          <a:p>
            <a:r>
              <a:rPr lang="en-CA" baseline="0" dirty="0"/>
              <a:t>Examined the entire collection of Rembrandt work pixel by pixel (150 GB of data)</a:t>
            </a:r>
          </a:p>
          <a:p>
            <a:r>
              <a:rPr lang="en-CA" baseline="0" dirty="0"/>
              <a:t>	Anyone who’s plaid around with machine learning or modeling knows that is a crazy amount of data. Toy examples tend to come with tens of thousands of example, maybe 1MB</a:t>
            </a:r>
          </a:p>
          <a:p>
            <a:endParaRPr lang="en-CA" baseline="0" dirty="0"/>
          </a:p>
          <a:p>
            <a:endParaRPr lang="en-CA" baseline="0" dirty="0"/>
          </a:p>
          <a:p>
            <a:endParaRPr lang="en-CA" baseline="0" dirty="0"/>
          </a:p>
          <a:p>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11</a:t>
            </a:fld>
            <a:endParaRPr lang="en-CA"/>
          </a:p>
        </p:txBody>
      </p:sp>
    </p:spTree>
    <p:extLst>
      <p:ext uri="{BB962C8B-B14F-4D97-AF65-F5344CB8AC3E}">
        <p14:creationId xmlns:p14="http://schemas.microsoft.com/office/powerpoint/2010/main" val="2125743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AI doing something useful</a:t>
            </a:r>
          </a:p>
          <a:p>
            <a:endParaRPr lang="en-CA" dirty="0"/>
          </a:p>
          <a:p>
            <a:r>
              <a:rPr lang="en-CA" dirty="0"/>
              <a:t>	Just</a:t>
            </a:r>
            <a:r>
              <a:rPr lang="en-CA" baseline="0" dirty="0"/>
              <a:t> that much closer to killing all </a:t>
            </a:r>
            <a:r>
              <a:rPr lang="en-CA" baseline="0" dirty="0" err="1"/>
              <a:t>goombas</a:t>
            </a:r>
            <a:endParaRPr lang="en-CA" dirty="0"/>
          </a:p>
        </p:txBody>
      </p:sp>
      <p:sp>
        <p:nvSpPr>
          <p:cNvPr id="4" name="Slide Number Placeholder 3"/>
          <p:cNvSpPr>
            <a:spLocks noGrp="1"/>
          </p:cNvSpPr>
          <p:nvPr>
            <p:ph type="sldNum" sz="quarter" idx="10"/>
          </p:nvPr>
        </p:nvSpPr>
        <p:spPr/>
        <p:txBody>
          <a:bodyPr/>
          <a:lstStyle/>
          <a:p>
            <a:fld id="{99FFE827-82E5-4E12-AD15-35AF6F8341FF}" type="slidenum">
              <a:rPr lang="en-CA" smtClean="0"/>
              <a:t>12</a:t>
            </a:fld>
            <a:endParaRPr lang="en-CA"/>
          </a:p>
        </p:txBody>
      </p:sp>
    </p:spTree>
    <p:extLst>
      <p:ext uri="{BB962C8B-B14F-4D97-AF65-F5344CB8AC3E}">
        <p14:creationId xmlns:p14="http://schemas.microsoft.com/office/powerpoint/2010/main" val="3682955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54188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586083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1702767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523822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1740830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D1AF095-0FEC-4455-BEE7-5AD8FD53F462}" type="slidenum">
              <a:rPr lang="en-CA" smtClean="0"/>
              <a:t>‹#›</a:t>
            </a:fld>
            <a:endParaRPr lang="en-CA"/>
          </a:p>
        </p:txBody>
      </p:sp>
    </p:spTree>
    <p:extLst>
      <p:ext uri="{BB962C8B-B14F-4D97-AF65-F5344CB8AC3E}">
        <p14:creationId xmlns:p14="http://schemas.microsoft.com/office/powerpoint/2010/main" val="2378568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4C0484-145D-4C06-9003-A5C7DD6CB4B3}" type="datetimeFigureOut">
              <a:rPr lang="en-CA" smtClean="0"/>
              <a:t>2017-04-26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3110058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4C0484-145D-4C06-9003-A5C7DD6CB4B3}" type="datetimeFigureOut">
              <a:rPr lang="en-CA" smtClean="0"/>
              <a:t>2017-04-26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165066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4C0484-145D-4C06-9003-A5C7DD6CB4B3}" type="datetimeFigureOut">
              <a:rPr lang="en-CA" smtClean="0"/>
              <a:t>2017-04-26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687751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C0484-145D-4C06-9003-A5C7DD6CB4B3}" type="datetimeFigureOut">
              <a:rPr lang="en-CA" smtClean="0"/>
              <a:t>2017-04-26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494794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4C0484-145D-4C06-9003-A5C7DD6CB4B3}" type="datetimeFigureOut">
              <a:rPr lang="en-CA" smtClean="0"/>
              <a:t>2017-04-26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144289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564746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4C0484-145D-4C06-9003-A5C7DD6CB4B3}" type="datetimeFigureOut">
              <a:rPr lang="en-CA" smtClean="0"/>
              <a:t>2017-04-26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1242397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3097123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a:xfrm>
            <a:off x="3776135" y="6422854"/>
            <a:ext cx="4279669" cy="365125"/>
          </a:xfrm>
        </p:spPr>
        <p:txBody>
          <a:bodyPr/>
          <a:lstStyle/>
          <a:p>
            <a:endParaRPr lang="en-CA"/>
          </a:p>
        </p:txBody>
      </p:sp>
      <p:sp>
        <p:nvSpPr>
          <p:cNvPr id="6" name="Slide Number Placeholder 5"/>
          <p:cNvSpPr>
            <a:spLocks noGrp="1"/>
          </p:cNvSpPr>
          <p:nvPr>
            <p:ph type="sldNum" sz="quarter" idx="12"/>
          </p:nvPr>
        </p:nvSpPr>
        <p:spPr>
          <a:xfrm>
            <a:off x="8073048" y="6422854"/>
            <a:ext cx="879759" cy="365125"/>
          </a:xfrm>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395364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4C0484-145D-4C06-9003-A5C7DD6CB4B3}" type="datetimeFigureOut">
              <a:rPr lang="en-CA" smtClean="0"/>
              <a:t>2017-04-26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1656714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F94C0484-145D-4C06-9003-A5C7DD6CB4B3}" type="datetimeFigureOut">
              <a:rPr lang="en-CA" smtClean="0"/>
              <a:t>2017-04-26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4101370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F94C0484-145D-4C06-9003-A5C7DD6CB4B3}" type="datetimeFigureOut">
              <a:rPr lang="en-CA" smtClean="0"/>
              <a:t>2017-04-26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483732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F94C0484-145D-4C06-9003-A5C7DD6CB4B3}" type="datetimeFigureOut">
              <a:rPr lang="en-CA" smtClean="0"/>
              <a:t>2017-04-26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132072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C0484-145D-4C06-9003-A5C7DD6CB4B3}" type="datetimeFigureOut">
              <a:rPr lang="en-CA" smtClean="0"/>
              <a:t>2017-04-26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364848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4C0484-145D-4C06-9003-A5C7DD6CB4B3}" type="datetimeFigureOut">
              <a:rPr lang="en-CA" smtClean="0"/>
              <a:t>2017-04-26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304921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4C0484-145D-4C06-9003-A5C7DD6CB4B3}" type="datetimeFigureOut">
              <a:rPr lang="en-CA" smtClean="0"/>
              <a:t>2017-04-26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D1AF095-0FEC-4455-BEE7-5AD8FD53F462}" type="slidenum">
              <a:rPr lang="en-CA" smtClean="0"/>
              <a:t>‹#›</a:t>
            </a:fld>
            <a:endParaRPr lang="en-CA"/>
          </a:p>
        </p:txBody>
      </p:sp>
    </p:spTree>
    <p:extLst>
      <p:ext uri="{BB962C8B-B14F-4D97-AF65-F5344CB8AC3E}">
        <p14:creationId xmlns:p14="http://schemas.microsoft.com/office/powerpoint/2010/main" val="162362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4C0484-145D-4C06-9003-A5C7DD6CB4B3}" type="datetimeFigureOut">
              <a:rPr lang="en-CA" smtClean="0"/>
              <a:t>2017-04-26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AF095-0FEC-4455-BEE7-5AD8FD53F462}" type="slidenum">
              <a:rPr lang="en-CA" smtClean="0"/>
              <a:t>‹#›</a:t>
            </a:fld>
            <a:endParaRPr lang="en-CA"/>
          </a:p>
        </p:txBody>
      </p:sp>
    </p:spTree>
    <p:extLst>
      <p:ext uri="{BB962C8B-B14F-4D97-AF65-F5344CB8AC3E}">
        <p14:creationId xmlns:p14="http://schemas.microsoft.com/office/powerpoint/2010/main" val="179753279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F94C0484-145D-4C06-9003-A5C7DD6CB4B3}" type="datetimeFigureOut">
              <a:rPr lang="en-CA" smtClean="0"/>
              <a:t>2017-04-26</a:t>
            </a:fld>
            <a:endParaRPr lang="en-CA"/>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CA"/>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FD1AF095-0FEC-4455-BEE7-5AD8FD53F462}" type="slidenum">
              <a:rPr lang="en-CA" smtClean="0"/>
              <a:t>‹#›</a:t>
            </a:fld>
            <a:endParaRPr lang="en-CA"/>
          </a:p>
        </p:txBody>
      </p:sp>
    </p:spTree>
    <p:extLst>
      <p:ext uri="{BB962C8B-B14F-4D97-AF65-F5344CB8AC3E}">
        <p14:creationId xmlns:p14="http://schemas.microsoft.com/office/powerpoint/2010/main" val="362745354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hyperlink" Target="https://pastebin.com/ZZmSNaHX" TargetMode="External"/><Relationship Id="rId4" Type="http://schemas.openxmlformats.org/officeDocument/2006/relationships/hyperlink" Target="https://www.youtube.com/watch?v=qv6UVOQ0F4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www.kdnuggets.com/" TargetMode="External"/><Relationship Id="rId2" Type="http://schemas.openxmlformats.org/officeDocument/2006/relationships/hyperlink" Target="http://distill.pub/" TargetMode="External"/><Relationship Id="rId1" Type="http://schemas.openxmlformats.org/officeDocument/2006/relationships/slideLayout" Target="../slideLayouts/slideLayout13.xml"/><Relationship Id="rId5" Type="http://schemas.openxmlformats.org/officeDocument/2006/relationships/hyperlink" Target="https://www.reddit.com/r/MachineLearning/" TargetMode="External"/><Relationship Id="rId4" Type="http://schemas.openxmlformats.org/officeDocument/2006/relationships/hyperlink" Target="https://blog.google/topics/machine-learn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20040"/>
            <a:ext cx="9144000" cy="1856527"/>
          </a:xfrm>
        </p:spPr>
        <p:txBody>
          <a:bodyPr>
            <a:normAutofit/>
          </a:bodyPr>
          <a:lstStyle/>
          <a:p>
            <a:r>
              <a:rPr lang="en-CA" b="1" dirty="0">
                <a:solidFill>
                  <a:srgbClr val="20C20E"/>
                </a:solidFill>
              </a:rPr>
              <a:t>Feeding the Machine</a:t>
            </a:r>
            <a:br>
              <a:rPr lang="en-CA" dirty="0">
                <a:solidFill>
                  <a:srgbClr val="20C20E"/>
                </a:solidFill>
              </a:rPr>
            </a:br>
            <a:r>
              <a:rPr lang="en-CA" sz="3600" dirty="0">
                <a:solidFill>
                  <a:srgbClr val="20C20E"/>
                </a:solidFill>
              </a:rPr>
              <a:t>Analysis of Semantic Alerts from Security Tools</a:t>
            </a:r>
          </a:p>
        </p:txBody>
      </p:sp>
      <p:sp>
        <p:nvSpPr>
          <p:cNvPr id="3" name="Subtitle 2"/>
          <p:cNvSpPr>
            <a:spLocks noGrp="1"/>
          </p:cNvSpPr>
          <p:nvPr>
            <p:ph type="subTitle" idx="1"/>
          </p:nvPr>
        </p:nvSpPr>
        <p:spPr>
          <a:xfrm>
            <a:off x="1524000" y="4111317"/>
            <a:ext cx="9144000" cy="1655762"/>
          </a:xfrm>
        </p:spPr>
        <p:txBody>
          <a:bodyPr/>
          <a:lstStyle/>
          <a:p>
            <a:pPr algn="l"/>
            <a:r>
              <a:rPr lang="en-CA" dirty="0">
                <a:solidFill>
                  <a:srgbClr val="20C20E"/>
                </a:solidFill>
              </a:rPr>
              <a:t>Alexander Keddy</a:t>
            </a:r>
          </a:p>
          <a:p>
            <a:pPr algn="l"/>
            <a:r>
              <a:rPr lang="en-CA" dirty="0" err="1">
                <a:solidFill>
                  <a:srgbClr val="20C20E"/>
                </a:solidFill>
              </a:rPr>
              <a:t>MCSc</a:t>
            </a:r>
            <a:endParaRPr lang="en-CA" dirty="0">
              <a:solidFill>
                <a:srgbClr val="20C20E"/>
              </a:solidFill>
            </a:endParaRPr>
          </a:p>
          <a:p>
            <a:pPr algn="l"/>
            <a:r>
              <a:rPr lang="en-CA" dirty="0" err="1">
                <a:solidFill>
                  <a:srgbClr val="20C20E"/>
                </a:solidFill>
              </a:rPr>
              <a:t>GoSecure</a:t>
            </a:r>
            <a:r>
              <a:rPr lang="en-CA" dirty="0">
                <a:solidFill>
                  <a:srgbClr val="20C20E"/>
                </a:solidFill>
              </a:rPr>
              <a:t> Atl.</a:t>
            </a:r>
          </a:p>
        </p:txBody>
      </p:sp>
      <p:sp>
        <p:nvSpPr>
          <p:cNvPr id="5" name="TextBox 4"/>
          <p:cNvSpPr txBox="1"/>
          <p:nvPr/>
        </p:nvSpPr>
        <p:spPr>
          <a:xfrm>
            <a:off x="254441" y="6337190"/>
            <a:ext cx="5136543" cy="369332"/>
          </a:xfrm>
          <a:prstGeom prst="rect">
            <a:avLst/>
          </a:prstGeom>
          <a:noFill/>
        </p:spPr>
        <p:txBody>
          <a:bodyPr wrap="square" rtlCol="0">
            <a:spAutoFit/>
          </a:bodyPr>
          <a:lstStyle/>
          <a:p>
            <a:r>
              <a:rPr lang="en-CA" dirty="0">
                <a:solidFill>
                  <a:schemeClr val="tx1">
                    <a:lumMod val="75000"/>
                    <a:lumOff val="25000"/>
                  </a:schemeClr>
                </a:solidFill>
              </a:rPr>
              <a:t>http://wallpapercave.com/wp/kDjTosf.png</a:t>
            </a:r>
          </a:p>
        </p:txBody>
      </p:sp>
    </p:spTree>
    <p:extLst>
      <p:ext uri="{BB962C8B-B14F-4D97-AF65-F5344CB8AC3E}">
        <p14:creationId xmlns:p14="http://schemas.microsoft.com/office/powerpoint/2010/main" val="1662798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It’s a bird, it’s a … Park?</a:t>
            </a:r>
            <a:br>
              <a:rPr lang="en-CA" dirty="0"/>
            </a:br>
            <a:r>
              <a:rPr lang="en-CA" dirty="0"/>
              <a:t>Flickr solved this problem!</a:t>
            </a:r>
          </a:p>
        </p:txBody>
      </p:sp>
      <p:pic>
        <p:nvPicPr>
          <p:cNvPr id="5122" name="Picture 2" descr="conv-n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0268" y="2226365"/>
            <a:ext cx="11120083" cy="38007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32529" y="6305384"/>
            <a:ext cx="6997148" cy="369332"/>
          </a:xfrm>
          <a:prstGeom prst="rect">
            <a:avLst/>
          </a:prstGeom>
          <a:noFill/>
        </p:spPr>
        <p:txBody>
          <a:bodyPr wrap="square" rtlCol="0">
            <a:spAutoFit/>
          </a:bodyPr>
          <a:lstStyle/>
          <a:p>
            <a:r>
              <a:rPr lang="en-CA" dirty="0"/>
              <a:t>http://code.flickr.net/2014/10/20/introducing-flickr-park-or-bird/</a:t>
            </a:r>
          </a:p>
        </p:txBody>
      </p:sp>
    </p:spTree>
    <p:extLst>
      <p:ext uri="{BB962C8B-B14F-4D97-AF65-F5344CB8AC3E}">
        <p14:creationId xmlns:p14="http://schemas.microsoft.com/office/powerpoint/2010/main" val="166588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lstStyle/>
          <a:p>
            <a:r>
              <a:rPr lang="en-CA" dirty="0"/>
              <a:t>The New Frontier: </a:t>
            </a:r>
            <a:br>
              <a:rPr lang="en-CA" dirty="0"/>
            </a:br>
            <a:r>
              <a:rPr lang="en-CA" dirty="0"/>
              <a:t>PAINTING Rembrandts </a:t>
            </a:r>
          </a:p>
        </p:txBody>
      </p:sp>
      <p:pic>
        <p:nvPicPr>
          <p:cNvPr id="6146" name="Picture 2" descr="https://wi-images.condecdn.net/image/6Rg4VA4bEO7/crop/405"/>
          <p:cNvPicPr>
            <a:picLocks noChangeAspect="1" noChangeArrowheads="1"/>
          </p:cNvPicPr>
          <p:nvPr/>
        </p:nvPicPr>
        <p:blipFill rotWithShape="1">
          <a:blip r:embed="rId3">
            <a:extLst>
              <a:ext uri="{28A0092B-C50C-407E-A947-70E740481C1C}">
                <a14:useLocalDpi xmlns:a14="http://schemas.microsoft.com/office/drawing/2010/main" val="0"/>
              </a:ext>
            </a:extLst>
          </a:blip>
          <a:srcRect l="15279" r="4285" b="5210"/>
          <a:stretch/>
        </p:blipFill>
        <p:spPr bwMode="auto">
          <a:xfrm>
            <a:off x="461176" y="2238707"/>
            <a:ext cx="5064981" cy="397921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wi-images.condecdn.net/image/Dvy3rYVplxq/crop/40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048080" y="2238707"/>
            <a:ext cx="5968820" cy="39792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62393" y="6401315"/>
            <a:ext cx="10367691" cy="369332"/>
          </a:xfrm>
          <a:prstGeom prst="rect">
            <a:avLst/>
          </a:prstGeom>
          <a:noFill/>
        </p:spPr>
        <p:txBody>
          <a:bodyPr wrap="square" rtlCol="0">
            <a:spAutoFit/>
          </a:bodyPr>
          <a:lstStyle/>
          <a:p>
            <a:r>
              <a:rPr lang="en-CA" dirty="0"/>
              <a:t>http://www.wired.co.uk/gallery/new-rembrandt-painting-computer-3d-printed-gallery</a:t>
            </a:r>
          </a:p>
        </p:txBody>
      </p:sp>
    </p:spTree>
    <p:extLst>
      <p:ext uri="{BB962C8B-B14F-4D97-AF65-F5344CB8AC3E}">
        <p14:creationId xmlns:p14="http://schemas.microsoft.com/office/powerpoint/2010/main" val="22371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New Frontier: </a:t>
            </a:r>
            <a:br>
              <a:rPr lang="en-CA" dirty="0"/>
            </a:br>
            <a:r>
              <a:rPr lang="en-CA" dirty="0"/>
              <a:t>Beating Mario with </a:t>
            </a:r>
            <a:r>
              <a:rPr lang="en-CA" dirty="0" err="1"/>
              <a:t>MarI</a:t>
            </a:r>
            <a:r>
              <a:rPr lang="en-CA" dirty="0"/>
              <a:t>/O</a:t>
            </a:r>
          </a:p>
        </p:txBody>
      </p:sp>
      <p:pic>
        <p:nvPicPr>
          <p:cNvPr id="6" name="Content Placeholder 5"/>
          <p:cNvPicPr>
            <a:picLocks noGrp="1" noChangeAspect="1"/>
          </p:cNvPicPr>
          <p:nvPr>
            <p:ph sz="half" idx="1"/>
          </p:nvPr>
        </p:nvPicPr>
        <p:blipFill rotWithShape="1">
          <a:blip r:embed="rId3"/>
          <a:srcRect l="18190" t="12699" r="17698" b="3973"/>
          <a:stretch/>
        </p:blipFill>
        <p:spPr>
          <a:xfrm>
            <a:off x="437323" y="1932166"/>
            <a:ext cx="6679094" cy="4883013"/>
          </a:xfrm>
          <a:prstGeom prst="rect">
            <a:avLst/>
          </a:prstGeom>
        </p:spPr>
      </p:pic>
      <p:sp>
        <p:nvSpPr>
          <p:cNvPr id="4" name="Content Placeholder 3"/>
          <p:cNvSpPr>
            <a:spLocks noGrp="1"/>
          </p:cNvSpPr>
          <p:nvPr>
            <p:ph sz="half" idx="2"/>
          </p:nvPr>
        </p:nvSpPr>
        <p:spPr>
          <a:xfrm>
            <a:off x="7386761" y="2289976"/>
            <a:ext cx="4230094" cy="4206240"/>
          </a:xfrm>
        </p:spPr>
        <p:txBody>
          <a:bodyPr/>
          <a:lstStyle/>
          <a:p>
            <a:pPr marL="0" indent="0">
              <a:buNone/>
            </a:pPr>
            <a:r>
              <a:rPr lang="en-CA" dirty="0"/>
              <a:t>Neural Net’s that can play video games!</a:t>
            </a:r>
          </a:p>
          <a:p>
            <a:pPr marL="0" indent="0">
              <a:buNone/>
            </a:pPr>
            <a:endParaRPr lang="en-CA" dirty="0"/>
          </a:p>
          <a:p>
            <a:pPr marL="0" indent="0">
              <a:buNone/>
            </a:pPr>
            <a:r>
              <a:rPr lang="en-CA" dirty="0">
                <a:hlinkClick r:id="rId4"/>
              </a:rPr>
              <a:t>https://www.youtube.com/watch?v=qv6UVOQ0F44</a:t>
            </a:r>
            <a:endParaRPr lang="en-CA" dirty="0"/>
          </a:p>
          <a:p>
            <a:pPr marL="0" indent="0">
              <a:buNone/>
            </a:pPr>
            <a:endParaRPr lang="en-CA" dirty="0"/>
          </a:p>
          <a:p>
            <a:pPr marL="0" indent="0">
              <a:buNone/>
            </a:pPr>
            <a:r>
              <a:rPr lang="en-CA" dirty="0">
                <a:hlinkClick r:id="rId5"/>
              </a:rPr>
              <a:t>https://pastebin.com/ZZmSNaHX</a:t>
            </a:r>
            <a:endParaRPr lang="en-CA" dirty="0"/>
          </a:p>
          <a:p>
            <a:pPr marL="0" indent="0">
              <a:buNone/>
            </a:pPr>
            <a:endParaRPr lang="en-CA" dirty="0"/>
          </a:p>
          <a:p>
            <a:pPr marL="0" indent="0">
              <a:buNone/>
            </a:pPr>
            <a:endParaRPr lang="en-CA" dirty="0"/>
          </a:p>
        </p:txBody>
      </p:sp>
    </p:spTree>
    <p:extLst>
      <p:ext uri="{BB962C8B-B14F-4D97-AF65-F5344CB8AC3E}">
        <p14:creationId xmlns:p14="http://schemas.microsoft.com/office/powerpoint/2010/main" val="134818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a:solidFill>
                  <a:schemeClr val="bg1"/>
                </a:solidFill>
              </a:rPr>
              <a:t>Security</a:t>
            </a:r>
          </a:p>
        </p:txBody>
      </p:sp>
      <p:pic>
        <p:nvPicPr>
          <p:cNvPr id="2050" name="Picture 2" descr="https://miovision.com/wp-content/uploads/2016/03/Security.jp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54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514" y="6488668"/>
            <a:ext cx="10593788" cy="369332"/>
          </a:xfrm>
          <a:prstGeom prst="rect">
            <a:avLst/>
          </a:prstGeom>
          <a:noFill/>
        </p:spPr>
        <p:txBody>
          <a:bodyPr wrap="square" rtlCol="0">
            <a:spAutoFit/>
          </a:bodyPr>
          <a:lstStyle/>
          <a:p>
            <a:r>
              <a:rPr lang="en-CA" dirty="0"/>
              <a:t>https://miovision.com/wp-content/uploads/2016/03/Security.jpg</a:t>
            </a:r>
          </a:p>
        </p:txBody>
      </p:sp>
    </p:spTree>
    <p:extLst>
      <p:ext uri="{BB962C8B-B14F-4D97-AF65-F5344CB8AC3E}">
        <p14:creationId xmlns:p14="http://schemas.microsoft.com/office/powerpoint/2010/main" val="1912713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Security</a:t>
            </a:r>
          </a:p>
        </p:txBody>
      </p:sp>
      <p:sp>
        <p:nvSpPr>
          <p:cNvPr id="3" name="Content Placeholder 2"/>
          <p:cNvSpPr>
            <a:spLocks noGrp="1"/>
          </p:cNvSpPr>
          <p:nvPr>
            <p:ph idx="1"/>
          </p:nvPr>
        </p:nvSpPr>
        <p:spPr/>
        <p:txBody>
          <a:bodyPr>
            <a:normAutofit/>
          </a:bodyPr>
          <a:lstStyle/>
          <a:p>
            <a:pPr marL="0" indent="0">
              <a:buNone/>
            </a:pPr>
            <a:r>
              <a:rPr lang="en-CA" sz="2800" dirty="0"/>
              <a:t>Everyone relies on various automated tools now</a:t>
            </a:r>
          </a:p>
          <a:p>
            <a:endParaRPr lang="en-CA" sz="2800" dirty="0"/>
          </a:p>
          <a:p>
            <a:pPr marL="0" indent="0">
              <a:buNone/>
            </a:pPr>
            <a:r>
              <a:rPr lang="en-CA" sz="2800" dirty="0"/>
              <a:t>	Open Source (</a:t>
            </a:r>
            <a:r>
              <a:rPr lang="en-CA" sz="2800" dirty="0" err="1"/>
              <a:t>Nmap</a:t>
            </a:r>
            <a:r>
              <a:rPr lang="en-CA" sz="2800" dirty="0"/>
              <a:t>, OSSEC, Snort, Bro, OSSIM)</a:t>
            </a:r>
          </a:p>
          <a:p>
            <a:pPr marL="0" indent="0">
              <a:buNone/>
            </a:pPr>
            <a:r>
              <a:rPr lang="en-CA" sz="2800" dirty="0"/>
              <a:t>	Black Box ( </a:t>
            </a:r>
            <a:r>
              <a:rPr lang="en-CA" sz="2800" dirty="0" err="1"/>
              <a:t>Qradar</a:t>
            </a:r>
            <a:r>
              <a:rPr lang="en-CA" sz="2800" dirty="0"/>
              <a:t>, Rapid7, </a:t>
            </a:r>
            <a:r>
              <a:rPr lang="en-CA" sz="2800" dirty="0" err="1"/>
              <a:t>Sqrrl</a:t>
            </a:r>
            <a:r>
              <a:rPr lang="en-CA" sz="2800" dirty="0"/>
              <a:t> )</a:t>
            </a:r>
          </a:p>
          <a:p>
            <a:pPr marL="0" indent="0">
              <a:buNone/>
            </a:pPr>
            <a:r>
              <a:rPr lang="en-CA" sz="2800" dirty="0"/>
              <a:t>	</a:t>
            </a:r>
          </a:p>
        </p:txBody>
      </p:sp>
    </p:spTree>
    <p:extLst>
      <p:ext uri="{BB962C8B-B14F-4D97-AF65-F5344CB8AC3E}">
        <p14:creationId xmlns:p14="http://schemas.microsoft.com/office/powerpoint/2010/main" val="194184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Not All information is good</a:t>
            </a:r>
          </a:p>
        </p:txBody>
      </p:sp>
      <p:pic>
        <p:nvPicPr>
          <p:cNvPr id="7" name="Picture 6"/>
          <p:cNvPicPr>
            <a:picLocks noChangeAspect="1"/>
          </p:cNvPicPr>
          <p:nvPr/>
        </p:nvPicPr>
        <p:blipFill>
          <a:blip r:embed="rId2"/>
          <a:stretch>
            <a:fillRect/>
          </a:stretch>
        </p:blipFill>
        <p:spPr>
          <a:xfrm>
            <a:off x="151849" y="5467888"/>
            <a:ext cx="6429451" cy="1294406"/>
          </a:xfrm>
          <a:prstGeom prst="rect">
            <a:avLst/>
          </a:prstGeom>
        </p:spPr>
      </p:pic>
      <p:pic>
        <p:nvPicPr>
          <p:cNvPr id="8" name="Picture 7"/>
          <p:cNvPicPr>
            <a:picLocks noChangeAspect="1"/>
          </p:cNvPicPr>
          <p:nvPr/>
        </p:nvPicPr>
        <p:blipFill>
          <a:blip r:embed="rId3"/>
          <a:stretch>
            <a:fillRect/>
          </a:stretch>
        </p:blipFill>
        <p:spPr>
          <a:xfrm>
            <a:off x="413634" y="1867722"/>
            <a:ext cx="5905879" cy="1492784"/>
          </a:xfrm>
          <a:prstGeom prst="rect">
            <a:avLst/>
          </a:prstGeom>
        </p:spPr>
      </p:pic>
      <p:pic>
        <p:nvPicPr>
          <p:cNvPr id="6" name="Picture 5"/>
          <p:cNvPicPr>
            <a:picLocks noChangeAspect="1"/>
          </p:cNvPicPr>
          <p:nvPr/>
        </p:nvPicPr>
        <p:blipFill rotWithShape="1">
          <a:blip r:embed="rId4"/>
          <a:srcRect l="4491" r="3508"/>
          <a:stretch/>
        </p:blipFill>
        <p:spPr>
          <a:xfrm>
            <a:off x="6708521" y="1726612"/>
            <a:ext cx="5213737" cy="1775005"/>
          </a:xfrm>
          <a:prstGeom prst="rect">
            <a:avLst/>
          </a:prstGeom>
        </p:spPr>
      </p:pic>
      <p:pic>
        <p:nvPicPr>
          <p:cNvPr id="9" name="Picture 8"/>
          <p:cNvPicPr>
            <a:picLocks noChangeAspect="1"/>
          </p:cNvPicPr>
          <p:nvPr/>
        </p:nvPicPr>
        <p:blipFill>
          <a:blip r:embed="rId5"/>
          <a:stretch>
            <a:fillRect/>
          </a:stretch>
        </p:blipFill>
        <p:spPr>
          <a:xfrm>
            <a:off x="7740783" y="5619791"/>
            <a:ext cx="4181475" cy="990600"/>
          </a:xfrm>
          <a:prstGeom prst="rect">
            <a:avLst/>
          </a:prstGeom>
        </p:spPr>
      </p:pic>
      <p:pic>
        <p:nvPicPr>
          <p:cNvPr id="10" name="Picture 9"/>
          <p:cNvPicPr>
            <a:picLocks noChangeAspect="1"/>
          </p:cNvPicPr>
          <p:nvPr/>
        </p:nvPicPr>
        <p:blipFill>
          <a:blip r:embed="rId6"/>
          <a:stretch>
            <a:fillRect/>
          </a:stretch>
        </p:blipFill>
        <p:spPr>
          <a:xfrm>
            <a:off x="5825069" y="3672348"/>
            <a:ext cx="5967588" cy="1765919"/>
          </a:xfrm>
          <a:prstGeom prst="rect">
            <a:avLst/>
          </a:prstGeom>
        </p:spPr>
      </p:pic>
      <p:pic>
        <p:nvPicPr>
          <p:cNvPr id="11" name="Picture 10"/>
          <p:cNvPicPr>
            <a:picLocks noChangeAspect="1"/>
          </p:cNvPicPr>
          <p:nvPr/>
        </p:nvPicPr>
        <p:blipFill>
          <a:blip r:embed="rId7"/>
          <a:stretch>
            <a:fillRect/>
          </a:stretch>
        </p:blipFill>
        <p:spPr>
          <a:xfrm>
            <a:off x="151849" y="3995753"/>
            <a:ext cx="5648325" cy="971550"/>
          </a:xfrm>
          <a:prstGeom prst="rect">
            <a:avLst/>
          </a:prstGeom>
        </p:spPr>
      </p:pic>
    </p:spTree>
    <p:extLst>
      <p:ext uri="{BB962C8B-B14F-4D97-AF65-F5344CB8AC3E}">
        <p14:creationId xmlns:p14="http://schemas.microsoft.com/office/powerpoint/2010/main" val="365128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spTree>
    <p:extLst>
      <p:ext uri="{BB962C8B-B14F-4D97-AF65-F5344CB8AC3E}">
        <p14:creationId xmlns:p14="http://schemas.microsoft.com/office/powerpoint/2010/main" val="3568640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sp>
        <p:nvSpPr>
          <p:cNvPr id="3" name="Content Placeholder 2"/>
          <p:cNvSpPr>
            <a:spLocks noGrp="1"/>
          </p:cNvSpPr>
          <p:nvPr>
            <p:ph idx="1"/>
          </p:nvPr>
        </p:nvSpPr>
        <p:spPr>
          <a:xfrm>
            <a:off x="471399" y="2088291"/>
            <a:ext cx="10515600" cy="4351338"/>
          </a:xfrm>
        </p:spPr>
        <p:txBody>
          <a:bodyPr>
            <a:normAutofit/>
          </a:bodyPr>
          <a:lstStyle/>
          <a:p>
            <a:pPr marL="0" indent="0">
              <a:buNone/>
            </a:pPr>
            <a:r>
              <a:rPr lang="en-CA" sz="2800" dirty="0"/>
              <a:t>Typical alerts look like:</a:t>
            </a:r>
          </a:p>
          <a:p>
            <a:pPr marL="0" indent="0">
              <a:buNone/>
            </a:pPr>
            <a:endParaRPr lang="en-CA" sz="2800" dirty="0"/>
          </a:p>
          <a:p>
            <a:pPr marL="0" indent="0">
              <a:buNone/>
            </a:pPr>
            <a:endParaRPr lang="en-CA" sz="2800" dirty="0"/>
          </a:p>
        </p:txBody>
      </p:sp>
      <p:sp>
        <p:nvSpPr>
          <p:cNvPr id="4" name="Rectangle 3"/>
          <p:cNvSpPr/>
          <p:nvPr/>
        </p:nvSpPr>
        <p:spPr>
          <a:xfrm>
            <a:off x="235108" y="2816798"/>
            <a:ext cx="12087616" cy="1938992"/>
          </a:xfrm>
          <a:prstGeom prst="rect">
            <a:avLst/>
          </a:prstGeom>
        </p:spPr>
        <p:txBody>
          <a:bodyPr wrap="square">
            <a:spAutoFit/>
          </a:bodyPr>
          <a:lstStyle/>
          <a:p>
            <a:pPr>
              <a:spcAft>
                <a:spcPts val="0"/>
              </a:spcAft>
            </a:pPr>
            <a:r>
              <a:rPr lang="en-CA" sz="2400" dirty="0">
                <a:latin typeface="Calibri" panose="020F0502020204030204" pitchFamily="34" charset="0"/>
                <a:ea typeface="Calibri" panose="020F0502020204030204" pitchFamily="34" charset="0"/>
                <a:cs typeface="Times New Roman" panose="02020603050405020304" pitchFamily="18" charset="0"/>
              </a:rPr>
              <a:t>#-----------------# COMMUNITY RULES#-----------------#</a:t>
            </a:r>
          </a:p>
          <a:p>
            <a:pPr>
              <a:spcAft>
                <a:spcPts val="0"/>
              </a:spcAft>
            </a:pP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CA" sz="2400" dirty="0">
                <a:latin typeface="Calibri" panose="020F0502020204030204" pitchFamily="34" charset="0"/>
                <a:ea typeface="Calibri" panose="020F0502020204030204" pitchFamily="34" charset="0"/>
                <a:cs typeface="Times New Roman" panose="02020603050405020304" pitchFamily="18" charset="0"/>
              </a:rPr>
              <a:t> alert </a:t>
            </a:r>
            <a:r>
              <a:rPr lang="en-CA" sz="2400" dirty="0" err="1">
                <a:latin typeface="Calibri" panose="020F0502020204030204" pitchFamily="34" charset="0"/>
                <a:ea typeface="Calibri" panose="020F0502020204030204" pitchFamily="34" charset="0"/>
                <a:cs typeface="Times New Roman" panose="02020603050405020304" pitchFamily="18" charset="0"/>
              </a:rPr>
              <a:t>tcp</a:t>
            </a:r>
            <a:r>
              <a:rPr lang="en-CA" sz="2400" dirty="0">
                <a:latin typeface="Calibri" panose="020F0502020204030204" pitchFamily="34" charset="0"/>
                <a:ea typeface="Calibri" panose="020F0502020204030204" pitchFamily="34" charset="0"/>
                <a:cs typeface="Times New Roman" panose="02020603050405020304" pitchFamily="18" charset="0"/>
              </a:rPr>
              <a:t> $HOME_NET 2589 -&gt; $EXTERNAL_NET any (</a:t>
            </a:r>
            <a:r>
              <a:rPr lang="en-CA" sz="2400" b="1" dirty="0" err="1">
                <a:latin typeface="Calibri" panose="020F0502020204030204" pitchFamily="34" charset="0"/>
                <a:ea typeface="Calibri" panose="020F0502020204030204" pitchFamily="34" charset="0"/>
                <a:cs typeface="Times New Roman" panose="02020603050405020304" pitchFamily="18" charset="0"/>
              </a:rPr>
              <a:t>msg</a:t>
            </a:r>
            <a:r>
              <a:rPr lang="en-CA" sz="2400" b="1" dirty="0">
                <a:latin typeface="Calibri" panose="020F0502020204030204" pitchFamily="34" charset="0"/>
                <a:ea typeface="Calibri" panose="020F0502020204030204" pitchFamily="34" charset="0"/>
                <a:cs typeface="Times New Roman" panose="02020603050405020304" pitchFamily="18" charset="0"/>
              </a:rPr>
              <a:t>:"MALWARE-BACKDOOR - Dagger_1.4.0"</a:t>
            </a:r>
            <a:r>
              <a:rPr lang="en-CA" sz="2400" dirty="0">
                <a:latin typeface="Calibri" panose="020F0502020204030204" pitchFamily="34" charset="0"/>
                <a:ea typeface="Calibri" panose="020F0502020204030204" pitchFamily="34" charset="0"/>
                <a:cs typeface="Times New Roman" panose="02020603050405020304" pitchFamily="18" charset="0"/>
              </a:rPr>
              <a:t>;</a:t>
            </a:r>
            <a:r>
              <a:rPr lang="en-CA" sz="2400" b="1" dirty="0">
                <a:latin typeface="Calibri" panose="020F0502020204030204" pitchFamily="34" charset="0"/>
                <a:ea typeface="Calibri" panose="020F0502020204030204" pitchFamily="34" charset="0"/>
                <a:cs typeface="Times New Roman" panose="02020603050405020304" pitchFamily="18" charset="0"/>
              </a:rPr>
              <a:t> </a:t>
            </a:r>
            <a:r>
              <a:rPr lang="en-CA" sz="2400" b="1" dirty="0" err="1">
                <a:latin typeface="Calibri" panose="020F0502020204030204" pitchFamily="34" charset="0"/>
                <a:ea typeface="Calibri" panose="020F0502020204030204" pitchFamily="34" charset="0"/>
                <a:cs typeface="Times New Roman" panose="02020603050405020304" pitchFamily="18" charset="0"/>
              </a:rPr>
              <a:t>flow:to_client,established</a:t>
            </a:r>
            <a:r>
              <a:rPr lang="en-CA" sz="2400" dirty="0">
                <a:latin typeface="Calibri" panose="020F0502020204030204" pitchFamily="34" charset="0"/>
                <a:ea typeface="Calibri" panose="020F0502020204030204" pitchFamily="34" charset="0"/>
                <a:cs typeface="Times New Roman" panose="02020603050405020304" pitchFamily="18" charset="0"/>
              </a:rPr>
              <a:t>; content:"2|00 00 00 06 00 00 00|Drives|24 00|"; depth:16; </a:t>
            </a:r>
            <a:r>
              <a:rPr lang="en-CA" sz="2400" dirty="0" err="1">
                <a:latin typeface="Calibri" panose="020F0502020204030204" pitchFamily="34" charset="0"/>
                <a:ea typeface="Calibri" panose="020F0502020204030204" pitchFamily="34" charset="0"/>
                <a:cs typeface="Times New Roman" panose="02020603050405020304" pitchFamily="18" charset="0"/>
              </a:rPr>
              <a:t>metadata:ruleset</a:t>
            </a:r>
            <a:r>
              <a:rPr lang="en-CA" sz="2400" dirty="0">
                <a:latin typeface="Calibri" panose="020F0502020204030204" pitchFamily="34" charset="0"/>
                <a:ea typeface="Calibri" panose="020F0502020204030204" pitchFamily="34" charset="0"/>
                <a:cs typeface="Times New Roman" panose="02020603050405020304" pitchFamily="18" charset="0"/>
              </a:rPr>
              <a:t> community; </a:t>
            </a:r>
            <a:r>
              <a:rPr lang="en-CA" sz="2400" b="1" dirty="0" err="1">
                <a:latin typeface="Calibri" panose="020F0502020204030204" pitchFamily="34" charset="0"/>
                <a:ea typeface="Calibri" panose="020F0502020204030204" pitchFamily="34" charset="0"/>
                <a:cs typeface="Times New Roman" panose="02020603050405020304" pitchFamily="18" charset="0"/>
              </a:rPr>
              <a:t>classtype:misc-activity</a:t>
            </a:r>
            <a:r>
              <a:rPr lang="en-CA" sz="2400" dirty="0">
                <a:latin typeface="Calibri" panose="020F0502020204030204" pitchFamily="34" charset="0"/>
                <a:ea typeface="Calibri" panose="020F0502020204030204" pitchFamily="34" charset="0"/>
                <a:cs typeface="Times New Roman" panose="02020603050405020304" pitchFamily="18" charset="0"/>
              </a:rPr>
              <a:t>; sid:105; rev:14;)</a:t>
            </a:r>
            <a:endParaRPr lang="en-CA"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0735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sp>
        <p:nvSpPr>
          <p:cNvPr id="4" name="Rectangle 3"/>
          <p:cNvSpPr/>
          <p:nvPr/>
        </p:nvSpPr>
        <p:spPr>
          <a:xfrm>
            <a:off x="282816" y="1958057"/>
            <a:ext cx="12087616" cy="3847207"/>
          </a:xfrm>
          <a:prstGeom prst="rect">
            <a:avLst/>
          </a:prstGeom>
        </p:spPr>
        <p:txBody>
          <a:bodyPr wrap="square">
            <a:spAutoFit/>
          </a:bodyPr>
          <a:lstStyle/>
          <a:p>
            <a:pPr>
              <a:spcAft>
                <a:spcPts val="0"/>
              </a:spcAft>
            </a:pP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CA" sz="2400" dirty="0">
                <a:latin typeface="Calibri" panose="020F0502020204030204" pitchFamily="34" charset="0"/>
                <a:ea typeface="Calibri" panose="020F0502020204030204" pitchFamily="34" charset="0"/>
                <a:cs typeface="Times New Roman" panose="02020603050405020304" pitchFamily="18" charset="0"/>
              </a:rPr>
              <a:t>alert </a:t>
            </a:r>
            <a:r>
              <a:rPr lang="en-CA" sz="2400" dirty="0" err="1">
                <a:latin typeface="Calibri" panose="020F0502020204030204" pitchFamily="34" charset="0"/>
                <a:ea typeface="Calibri" panose="020F0502020204030204" pitchFamily="34" charset="0"/>
                <a:cs typeface="Times New Roman" panose="02020603050405020304" pitchFamily="18" charset="0"/>
              </a:rPr>
              <a:t>tcp</a:t>
            </a:r>
            <a:r>
              <a:rPr lang="en-CA" sz="2400" dirty="0">
                <a:latin typeface="Calibri" panose="020F0502020204030204" pitchFamily="34" charset="0"/>
                <a:ea typeface="Calibri" panose="020F0502020204030204" pitchFamily="34" charset="0"/>
                <a:cs typeface="Times New Roman" panose="02020603050405020304" pitchFamily="18" charset="0"/>
              </a:rPr>
              <a:t> $HOME_NET 2589 -&gt; $EXTERNAL_NET any (</a:t>
            </a:r>
            <a:r>
              <a:rPr lang="en-CA" sz="2400" b="1" dirty="0" err="1">
                <a:latin typeface="Calibri" panose="020F0502020204030204" pitchFamily="34" charset="0"/>
                <a:ea typeface="Calibri" panose="020F0502020204030204" pitchFamily="34" charset="0"/>
                <a:cs typeface="Times New Roman" panose="02020603050405020304" pitchFamily="18" charset="0"/>
              </a:rPr>
              <a:t>msg</a:t>
            </a:r>
            <a:r>
              <a:rPr lang="en-CA" sz="2400" b="1" dirty="0">
                <a:latin typeface="Calibri" panose="020F0502020204030204" pitchFamily="34" charset="0"/>
                <a:ea typeface="Calibri" panose="020F0502020204030204" pitchFamily="34" charset="0"/>
                <a:cs typeface="Times New Roman" panose="02020603050405020304" pitchFamily="18" charset="0"/>
              </a:rPr>
              <a:t>:"MALWARE-BACKDOOR - Dagger_1.4.0"</a:t>
            </a:r>
            <a:r>
              <a:rPr lang="en-CA" sz="2400" dirty="0">
                <a:latin typeface="Calibri" panose="020F0502020204030204" pitchFamily="34" charset="0"/>
                <a:ea typeface="Calibri" panose="020F0502020204030204" pitchFamily="34" charset="0"/>
                <a:cs typeface="Times New Roman" panose="02020603050405020304" pitchFamily="18" charset="0"/>
              </a:rPr>
              <a:t>;</a:t>
            </a:r>
            <a:r>
              <a:rPr lang="en-CA" sz="2400" b="1" dirty="0">
                <a:latin typeface="Calibri" panose="020F0502020204030204" pitchFamily="34" charset="0"/>
                <a:ea typeface="Calibri" panose="020F0502020204030204" pitchFamily="34" charset="0"/>
                <a:cs typeface="Times New Roman" panose="02020603050405020304" pitchFamily="18" charset="0"/>
              </a:rPr>
              <a:t> </a:t>
            </a:r>
            <a:r>
              <a:rPr lang="en-CA" sz="2400" b="1" dirty="0" err="1">
                <a:latin typeface="Calibri" panose="020F0502020204030204" pitchFamily="34" charset="0"/>
                <a:ea typeface="Calibri" panose="020F0502020204030204" pitchFamily="34" charset="0"/>
                <a:cs typeface="Times New Roman" panose="02020603050405020304" pitchFamily="18" charset="0"/>
              </a:rPr>
              <a:t>flow:to_client,established</a:t>
            </a:r>
            <a:r>
              <a:rPr lang="en-CA" sz="2400" dirty="0">
                <a:latin typeface="Calibri" panose="020F0502020204030204" pitchFamily="34" charset="0"/>
                <a:ea typeface="Calibri" panose="020F0502020204030204" pitchFamily="34" charset="0"/>
                <a:cs typeface="Times New Roman" panose="02020603050405020304" pitchFamily="18" charset="0"/>
              </a:rPr>
              <a:t>; content:"2|00 00 00 06 00 00 00|Drives|24 00|"; depth:16; </a:t>
            </a:r>
            <a:r>
              <a:rPr lang="en-CA" sz="2400" dirty="0" err="1">
                <a:latin typeface="Calibri" panose="020F0502020204030204" pitchFamily="34" charset="0"/>
                <a:ea typeface="Calibri" panose="020F0502020204030204" pitchFamily="34" charset="0"/>
                <a:cs typeface="Times New Roman" panose="02020603050405020304" pitchFamily="18" charset="0"/>
              </a:rPr>
              <a:t>metadata:ruleset</a:t>
            </a:r>
            <a:r>
              <a:rPr lang="en-CA" sz="2400" dirty="0">
                <a:latin typeface="Calibri" panose="020F0502020204030204" pitchFamily="34" charset="0"/>
                <a:ea typeface="Calibri" panose="020F0502020204030204" pitchFamily="34" charset="0"/>
                <a:cs typeface="Times New Roman" panose="02020603050405020304" pitchFamily="18" charset="0"/>
              </a:rPr>
              <a:t> community; </a:t>
            </a:r>
            <a:r>
              <a:rPr lang="en-CA" sz="2400" b="1" dirty="0" err="1">
                <a:latin typeface="Calibri" panose="020F0502020204030204" pitchFamily="34" charset="0"/>
                <a:ea typeface="Calibri" panose="020F0502020204030204" pitchFamily="34" charset="0"/>
                <a:cs typeface="Times New Roman" panose="02020603050405020304" pitchFamily="18" charset="0"/>
              </a:rPr>
              <a:t>classtype:misc-activity</a:t>
            </a:r>
            <a:r>
              <a:rPr lang="en-CA" sz="2400" dirty="0">
                <a:latin typeface="Calibri" panose="020F0502020204030204" pitchFamily="34" charset="0"/>
                <a:ea typeface="Calibri" panose="020F0502020204030204" pitchFamily="34" charset="0"/>
                <a:cs typeface="Times New Roman" panose="02020603050405020304" pitchFamily="18" charset="0"/>
              </a:rPr>
              <a:t>; sid:105; rev:14;)</a:t>
            </a:r>
          </a:p>
          <a:p>
            <a:pPr>
              <a:spcAft>
                <a:spcPts val="0"/>
              </a:spcAft>
            </a:pPr>
            <a:endParaRPr lang="en-CA"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CA" sz="2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CA" sz="2800" dirty="0">
                <a:latin typeface="Calibri" panose="020F0502020204030204" pitchFamily="34" charset="0"/>
                <a:ea typeface="Calibri" panose="020F0502020204030204" pitchFamily="34" charset="0"/>
                <a:cs typeface="Times New Roman" panose="02020603050405020304" pitchFamily="18" charset="0"/>
              </a:rPr>
              <a:t>Good / Bad</a:t>
            </a:r>
            <a:endParaRPr lang="en-CA"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Arrow: Down 5"/>
          <p:cNvSpPr/>
          <p:nvPr/>
        </p:nvSpPr>
        <p:spPr>
          <a:xfrm>
            <a:off x="5817740" y="3697356"/>
            <a:ext cx="1017767" cy="13278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35354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sp>
        <p:nvSpPr>
          <p:cNvPr id="4" name="Rectangle 3"/>
          <p:cNvSpPr/>
          <p:nvPr/>
        </p:nvSpPr>
        <p:spPr>
          <a:xfrm>
            <a:off x="6257676" y="1958057"/>
            <a:ext cx="5613621" cy="3108543"/>
          </a:xfrm>
          <a:prstGeom prst="rect">
            <a:avLst/>
          </a:prstGeom>
        </p:spPr>
        <p:txBody>
          <a:bodyPr wrap="square">
            <a:spAutoFit/>
          </a:bodyPr>
          <a:lstStyle/>
          <a:p>
            <a:pPr>
              <a:spcAft>
                <a:spcPts val="0"/>
              </a:spcAft>
            </a:pPr>
            <a:endParaRPr lang="en-CA" sz="2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CA" sz="2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CA" sz="2800" dirty="0">
                <a:effectLst/>
                <a:latin typeface="Calibri" panose="020F0502020204030204" pitchFamily="34" charset="0"/>
                <a:ea typeface="Calibri" panose="020F0502020204030204" pitchFamily="34" charset="0"/>
                <a:cs typeface="Times New Roman" panose="02020603050405020304" pitchFamily="18" charset="0"/>
              </a:rPr>
              <a:t>Log Analysis Tools</a:t>
            </a:r>
          </a:p>
          <a:p>
            <a:pPr>
              <a:spcAft>
                <a:spcPts val="0"/>
              </a:spcAft>
            </a:pPr>
            <a:r>
              <a:rPr lang="en-CA" sz="2800" dirty="0">
                <a:latin typeface="Calibri" panose="020F0502020204030204" pitchFamily="34" charset="0"/>
                <a:ea typeface="Calibri" panose="020F0502020204030204" pitchFamily="34" charset="0"/>
                <a:cs typeface="Times New Roman" panose="02020603050405020304" pitchFamily="18" charset="0"/>
              </a:rPr>
              <a:t>Human Agents</a:t>
            </a:r>
          </a:p>
          <a:p>
            <a:pPr>
              <a:spcAft>
                <a:spcPts val="0"/>
              </a:spcAft>
            </a:pPr>
            <a:r>
              <a:rPr lang="en-CA" sz="2800" dirty="0">
                <a:effectLst/>
                <a:latin typeface="Calibri" panose="020F0502020204030204" pitchFamily="34" charset="0"/>
                <a:ea typeface="Calibri" panose="020F0502020204030204" pitchFamily="34" charset="0"/>
                <a:cs typeface="Times New Roman" panose="02020603050405020304" pitchFamily="18" charset="0"/>
              </a:rPr>
              <a:t>Machine Learning</a:t>
            </a:r>
          </a:p>
          <a:p>
            <a:pPr>
              <a:spcAft>
                <a:spcPts val="0"/>
              </a:spcAft>
            </a:pPr>
            <a:r>
              <a:rPr lang="en-CA" sz="2800" dirty="0">
                <a:latin typeface="Calibri" panose="020F0502020204030204" pitchFamily="34" charset="0"/>
                <a:ea typeface="Calibri" panose="020F0502020204030204" pitchFamily="34" charset="0"/>
                <a:cs typeface="Times New Roman" panose="02020603050405020304" pitchFamily="18" charset="0"/>
              </a:rPr>
              <a:t>Statistical Models</a:t>
            </a:r>
          </a:p>
          <a:p>
            <a:pPr>
              <a:spcAft>
                <a:spcPts val="0"/>
              </a:spcAft>
            </a:pPr>
            <a:r>
              <a:rPr lang="en-CA" sz="2800" dirty="0">
                <a:effectLst/>
                <a:latin typeface="Calibri" panose="020F0502020204030204" pitchFamily="34" charset="0"/>
                <a:ea typeface="Calibri" panose="020F0502020204030204" pitchFamily="34" charset="0"/>
                <a:cs typeface="Times New Roman" panose="02020603050405020304" pitchFamily="18" charset="0"/>
              </a:rPr>
              <a:t>Combination Methods</a:t>
            </a:r>
          </a:p>
        </p:txBody>
      </p:sp>
      <p:sp>
        <p:nvSpPr>
          <p:cNvPr id="6" name="Arrow: Down 5"/>
          <p:cNvSpPr/>
          <p:nvPr/>
        </p:nvSpPr>
        <p:spPr>
          <a:xfrm>
            <a:off x="919736" y="2663685"/>
            <a:ext cx="3914657" cy="2965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12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About Me</a:t>
            </a:r>
          </a:p>
        </p:txBody>
      </p:sp>
    </p:spTree>
    <p:extLst>
      <p:ext uri="{BB962C8B-B14F-4D97-AF65-F5344CB8AC3E}">
        <p14:creationId xmlns:p14="http://schemas.microsoft.com/office/powerpoint/2010/main" val="2601774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Applying Machine Learning</a:t>
            </a:r>
          </a:p>
        </p:txBody>
      </p:sp>
      <p:sp>
        <p:nvSpPr>
          <p:cNvPr id="3" name="Content Placeholder 2"/>
          <p:cNvSpPr>
            <a:spLocks noGrp="1"/>
          </p:cNvSpPr>
          <p:nvPr>
            <p:ph idx="1"/>
          </p:nvPr>
        </p:nvSpPr>
        <p:spPr/>
        <p:txBody>
          <a:bodyPr>
            <a:normAutofit/>
          </a:bodyPr>
          <a:lstStyle/>
          <a:p>
            <a:pPr marL="0" indent="0">
              <a:buNone/>
            </a:pPr>
            <a:endParaRPr lang="en-CA" sz="2800" dirty="0"/>
          </a:p>
          <a:p>
            <a:pPr marL="0" indent="0">
              <a:buNone/>
            </a:pPr>
            <a:r>
              <a:rPr lang="en-CA" sz="2800" dirty="0"/>
              <a:t>Run this “really obvious” math on your alerts and your done!</a:t>
            </a:r>
          </a:p>
          <a:p>
            <a:pPr marL="0" indent="0">
              <a:buNone/>
            </a:pPr>
            <a:r>
              <a:rPr lang="en-CA" sz="2800" dirty="0"/>
              <a:t>	</a:t>
            </a:r>
          </a:p>
          <a:p>
            <a:pPr marL="0" indent="0">
              <a:buNone/>
            </a:pPr>
            <a:r>
              <a:rPr lang="en-CA" sz="2800" dirty="0"/>
              <a:t>		Sounds easy, only two steps, right?</a:t>
            </a:r>
          </a:p>
        </p:txBody>
      </p:sp>
    </p:spTree>
    <p:extLst>
      <p:ext uri="{BB962C8B-B14F-4D97-AF65-F5344CB8AC3E}">
        <p14:creationId xmlns:p14="http://schemas.microsoft.com/office/powerpoint/2010/main" val="1040310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Applying Machine Learning</a:t>
            </a:r>
          </a:p>
        </p:txBody>
      </p:sp>
      <p:pic>
        <p:nvPicPr>
          <p:cNvPr id="4100" name="Picture 4" descr="http://lego.brickinstructions.com/04000/4038/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596" y="2592125"/>
            <a:ext cx="3939095" cy="37132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259217"/>
            <a:ext cx="5988991" cy="369332"/>
          </a:xfrm>
          <a:prstGeom prst="rect">
            <a:avLst/>
          </a:prstGeom>
          <a:noFill/>
        </p:spPr>
        <p:txBody>
          <a:bodyPr wrap="square" rtlCol="0">
            <a:spAutoFit/>
          </a:bodyPr>
          <a:lstStyle/>
          <a:p>
            <a:r>
              <a:rPr lang="en-CA" dirty="0"/>
              <a:t>http://lego.brickinstructions.com/04000/4038/001.jpg</a:t>
            </a:r>
          </a:p>
        </p:txBody>
      </p:sp>
      <p:pic>
        <p:nvPicPr>
          <p:cNvPr id="4104" name="Picture 8" descr="Image result for star wars death star blueprints"/>
          <p:cNvPicPr>
            <a:picLocks noChangeAspect="1" noChangeArrowheads="1"/>
          </p:cNvPicPr>
          <p:nvPr/>
        </p:nvPicPr>
        <p:blipFill rotWithShape="1">
          <a:blip r:embed="rId4">
            <a:extLst>
              <a:ext uri="{28A0092B-C50C-407E-A947-70E740481C1C}">
                <a14:useLocalDpi xmlns:a14="http://schemas.microsoft.com/office/drawing/2010/main" val="0"/>
              </a:ext>
            </a:extLst>
          </a:blip>
          <a:srcRect l="19777" t="9392" r="19584" b="8986"/>
          <a:stretch/>
        </p:blipFill>
        <p:spPr bwMode="auto">
          <a:xfrm>
            <a:off x="7116417" y="2592125"/>
            <a:ext cx="3976644" cy="37132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951" y="6496214"/>
            <a:ext cx="13130254" cy="369332"/>
          </a:xfrm>
          <a:prstGeom prst="rect">
            <a:avLst/>
          </a:prstGeom>
          <a:noFill/>
        </p:spPr>
        <p:txBody>
          <a:bodyPr wrap="square" rtlCol="0">
            <a:spAutoFit/>
          </a:bodyPr>
          <a:lstStyle/>
          <a:p>
            <a:r>
              <a:rPr lang="en-CA" dirty="0"/>
              <a:t>https://www.touchofmodern.com/sales/projector-supercenter/star-wars-death-star-blue-print?open=1</a:t>
            </a:r>
          </a:p>
        </p:txBody>
      </p:sp>
      <p:sp>
        <p:nvSpPr>
          <p:cNvPr id="7" name="TextBox 6"/>
          <p:cNvSpPr txBox="1"/>
          <p:nvPr/>
        </p:nvSpPr>
        <p:spPr>
          <a:xfrm>
            <a:off x="2193455" y="1770383"/>
            <a:ext cx="7546891" cy="646331"/>
          </a:xfrm>
          <a:prstGeom prst="rect">
            <a:avLst/>
          </a:prstGeom>
          <a:noFill/>
        </p:spPr>
        <p:txBody>
          <a:bodyPr wrap="square" rtlCol="0">
            <a:spAutoFit/>
          </a:bodyPr>
          <a:lstStyle/>
          <a:p>
            <a:pPr algn="ctr"/>
            <a:r>
              <a:rPr lang="en-CA" sz="3600" dirty="0"/>
              <a:t>Expectation	 	vs		  Reality</a:t>
            </a:r>
          </a:p>
        </p:txBody>
      </p:sp>
    </p:spTree>
    <p:extLst>
      <p:ext uri="{BB962C8B-B14F-4D97-AF65-F5344CB8AC3E}">
        <p14:creationId xmlns:p14="http://schemas.microsoft.com/office/powerpoint/2010/main" val="40329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Fundamental Problems</a:t>
            </a:r>
          </a:p>
        </p:txBody>
      </p:sp>
      <p:sp>
        <p:nvSpPr>
          <p:cNvPr id="3" name="Content Placeholder 2"/>
          <p:cNvSpPr>
            <a:spLocks noGrp="1"/>
          </p:cNvSpPr>
          <p:nvPr>
            <p:ph idx="1"/>
          </p:nvPr>
        </p:nvSpPr>
        <p:spPr/>
        <p:txBody>
          <a:bodyPr>
            <a:normAutofit/>
          </a:bodyPr>
          <a:lstStyle/>
          <a:p>
            <a:pPr marL="0" indent="0">
              <a:buNone/>
            </a:pPr>
            <a:r>
              <a:rPr lang="en-CA" sz="2800" dirty="0"/>
              <a:t>Computers can not understand human language </a:t>
            </a:r>
          </a:p>
          <a:p>
            <a:pPr marL="0" indent="0">
              <a:buNone/>
            </a:pPr>
            <a:r>
              <a:rPr lang="en-CA" sz="2800" dirty="0"/>
              <a:t>	They need numbers!</a:t>
            </a:r>
          </a:p>
          <a:p>
            <a:pPr marL="0" indent="0">
              <a:buNone/>
            </a:pPr>
            <a:endParaRPr lang="en-CA" sz="2800" dirty="0"/>
          </a:p>
          <a:p>
            <a:pPr marL="0" indent="0">
              <a:buNone/>
            </a:pPr>
            <a:r>
              <a:rPr lang="en-CA" sz="2800" dirty="0"/>
              <a:t>The choice of models/analysis is hugely important. Bad models give bad results, but complex models can make confetti out of simple data.</a:t>
            </a:r>
          </a:p>
        </p:txBody>
      </p:sp>
    </p:spTree>
    <p:extLst>
      <p:ext uri="{BB962C8B-B14F-4D97-AF65-F5344CB8AC3E}">
        <p14:creationId xmlns:p14="http://schemas.microsoft.com/office/powerpoint/2010/main" val="2438710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sp>
        <p:nvSpPr>
          <p:cNvPr id="3" name="Content Placeholder 2"/>
          <p:cNvSpPr>
            <a:spLocks noGrp="1"/>
          </p:cNvSpPr>
          <p:nvPr>
            <p:ph idx="1"/>
          </p:nvPr>
        </p:nvSpPr>
        <p:spPr>
          <a:xfrm>
            <a:off x="1202919" y="4222143"/>
            <a:ext cx="9784080" cy="2512612"/>
          </a:xfrm>
        </p:spPr>
        <p:txBody>
          <a:bodyPr>
            <a:normAutofit fontScale="92500" lnSpcReduction="20000"/>
          </a:bodyPr>
          <a:lstStyle/>
          <a:p>
            <a:pPr marL="0" indent="0">
              <a:buNone/>
            </a:pPr>
            <a:r>
              <a:rPr lang="en-CA" sz="2800" dirty="0"/>
              <a:t>All these words mean nothing to a computer, they need to be told what the important parts of the sentence are.</a:t>
            </a:r>
          </a:p>
          <a:p>
            <a:endParaRPr lang="en-CA" sz="2800" dirty="0"/>
          </a:p>
          <a:p>
            <a:pPr marL="0" indent="0">
              <a:buNone/>
            </a:pPr>
            <a:r>
              <a:rPr lang="en-CA" sz="2800" dirty="0"/>
              <a:t>Alerts -&gt; Lots of words, not a lot of numbers. Your laptop can’t figure that out!</a:t>
            </a:r>
          </a:p>
          <a:p>
            <a:pPr marL="0" indent="0">
              <a:buNone/>
            </a:pPr>
            <a:r>
              <a:rPr lang="en-CA" sz="2800" dirty="0"/>
              <a:t>	</a:t>
            </a:r>
          </a:p>
        </p:txBody>
      </p:sp>
      <p:sp>
        <p:nvSpPr>
          <p:cNvPr id="4" name="TextBox 3"/>
          <p:cNvSpPr txBox="1"/>
          <p:nvPr/>
        </p:nvSpPr>
        <p:spPr>
          <a:xfrm>
            <a:off x="326002" y="2321779"/>
            <a:ext cx="11656613" cy="1569660"/>
          </a:xfrm>
          <a:prstGeom prst="rect">
            <a:avLst/>
          </a:prstGeom>
          <a:noFill/>
        </p:spPr>
        <p:txBody>
          <a:bodyPr wrap="square" rtlCol="0">
            <a:spAutoFit/>
          </a:bodyPr>
          <a:lstStyle/>
          <a:p>
            <a:r>
              <a:rPr lang="en-CA" sz="2400" dirty="0">
                <a:latin typeface="Corbel" panose="020B0503020204020204" pitchFamily="34" charset="0"/>
                <a:ea typeface="Calibri" panose="020F0502020204030204" pitchFamily="34" charset="0"/>
                <a:cs typeface="Times New Roman" panose="02020603050405020304" pitchFamily="18" charset="0"/>
              </a:rPr>
              <a:t>alert </a:t>
            </a:r>
            <a:r>
              <a:rPr lang="en-CA" sz="2400" dirty="0" err="1">
                <a:latin typeface="Corbel" panose="020B0503020204020204" pitchFamily="34" charset="0"/>
                <a:ea typeface="Calibri" panose="020F0502020204030204" pitchFamily="34" charset="0"/>
                <a:cs typeface="Times New Roman" panose="02020603050405020304" pitchFamily="18" charset="0"/>
              </a:rPr>
              <a:t>tcp</a:t>
            </a:r>
            <a:r>
              <a:rPr lang="en-CA" sz="2400" dirty="0">
                <a:latin typeface="Corbel" panose="020B0503020204020204" pitchFamily="34" charset="0"/>
                <a:ea typeface="Calibri" panose="020F0502020204030204" pitchFamily="34" charset="0"/>
                <a:cs typeface="Times New Roman" panose="02020603050405020304" pitchFamily="18" charset="0"/>
              </a:rPr>
              <a:t> $HOME_NET 2589 -&gt; $EXTERNAL_NET any (</a:t>
            </a:r>
            <a:r>
              <a:rPr lang="en-CA" sz="2400" b="1" dirty="0" err="1">
                <a:latin typeface="Corbel" panose="020B0503020204020204" pitchFamily="34" charset="0"/>
                <a:ea typeface="Calibri" panose="020F0502020204030204" pitchFamily="34" charset="0"/>
                <a:cs typeface="Times New Roman" panose="02020603050405020304" pitchFamily="18" charset="0"/>
              </a:rPr>
              <a:t>msg</a:t>
            </a:r>
            <a:r>
              <a:rPr lang="en-CA" sz="2400" b="1" dirty="0">
                <a:latin typeface="Corbel" panose="020B0503020204020204" pitchFamily="34" charset="0"/>
                <a:ea typeface="Calibri" panose="020F0502020204030204" pitchFamily="34" charset="0"/>
                <a:cs typeface="Times New Roman" panose="02020603050405020304" pitchFamily="18" charset="0"/>
              </a:rPr>
              <a:t>:"MALWARE-BACKDOOR - Dagger_1.4.0"</a:t>
            </a:r>
            <a:r>
              <a:rPr lang="en-CA" sz="2400" dirty="0">
                <a:latin typeface="Corbel" panose="020B0503020204020204" pitchFamily="34" charset="0"/>
                <a:ea typeface="Calibri" panose="020F0502020204030204" pitchFamily="34" charset="0"/>
                <a:cs typeface="Times New Roman" panose="02020603050405020304" pitchFamily="18" charset="0"/>
              </a:rPr>
              <a:t>;</a:t>
            </a:r>
            <a:r>
              <a:rPr lang="en-CA" sz="2400" b="1" dirty="0">
                <a:latin typeface="Corbel" panose="020B0503020204020204" pitchFamily="34" charset="0"/>
                <a:ea typeface="Calibri" panose="020F0502020204030204" pitchFamily="34" charset="0"/>
                <a:cs typeface="Times New Roman" panose="02020603050405020304" pitchFamily="18" charset="0"/>
              </a:rPr>
              <a:t> </a:t>
            </a:r>
            <a:r>
              <a:rPr lang="en-CA" sz="2400" b="1" dirty="0" err="1">
                <a:latin typeface="Corbel" panose="020B0503020204020204" pitchFamily="34" charset="0"/>
                <a:ea typeface="Calibri" panose="020F0502020204030204" pitchFamily="34" charset="0"/>
                <a:cs typeface="Times New Roman" panose="02020603050405020304" pitchFamily="18" charset="0"/>
              </a:rPr>
              <a:t>flow:to_client,established</a:t>
            </a:r>
            <a:r>
              <a:rPr lang="en-CA" sz="2400" dirty="0">
                <a:latin typeface="Corbel" panose="020B0503020204020204" pitchFamily="34" charset="0"/>
                <a:ea typeface="Calibri" panose="020F0502020204030204" pitchFamily="34" charset="0"/>
                <a:cs typeface="Times New Roman" panose="02020603050405020304" pitchFamily="18" charset="0"/>
              </a:rPr>
              <a:t>; content:"2|00 00 00 06 00 00 00|Drives|24 00|"; depth:16; </a:t>
            </a:r>
            <a:r>
              <a:rPr lang="en-CA" sz="2400" dirty="0" err="1">
                <a:latin typeface="Corbel" panose="020B0503020204020204" pitchFamily="34" charset="0"/>
                <a:ea typeface="Calibri" panose="020F0502020204030204" pitchFamily="34" charset="0"/>
                <a:cs typeface="Times New Roman" panose="02020603050405020304" pitchFamily="18" charset="0"/>
              </a:rPr>
              <a:t>metadata:ruleset</a:t>
            </a:r>
            <a:r>
              <a:rPr lang="en-CA" sz="2400" dirty="0">
                <a:latin typeface="Corbel" panose="020B0503020204020204" pitchFamily="34" charset="0"/>
                <a:ea typeface="Calibri" panose="020F0502020204030204" pitchFamily="34" charset="0"/>
                <a:cs typeface="Times New Roman" panose="02020603050405020304" pitchFamily="18" charset="0"/>
              </a:rPr>
              <a:t> community; </a:t>
            </a:r>
            <a:r>
              <a:rPr lang="en-CA" sz="2400" b="1" dirty="0" err="1">
                <a:latin typeface="Corbel" panose="020B0503020204020204" pitchFamily="34" charset="0"/>
                <a:ea typeface="Calibri" panose="020F0502020204030204" pitchFamily="34" charset="0"/>
                <a:cs typeface="Times New Roman" panose="02020603050405020304" pitchFamily="18" charset="0"/>
              </a:rPr>
              <a:t>classtype:misc-activity</a:t>
            </a:r>
            <a:r>
              <a:rPr lang="en-CA" sz="2400" dirty="0">
                <a:latin typeface="Corbel" panose="020B0503020204020204" pitchFamily="34" charset="0"/>
                <a:ea typeface="Calibri" panose="020F0502020204030204" pitchFamily="34" charset="0"/>
                <a:cs typeface="Times New Roman" panose="02020603050405020304" pitchFamily="18" charset="0"/>
              </a:rPr>
              <a:t>; sid:105; rev:14;)</a:t>
            </a:r>
          </a:p>
          <a:p>
            <a:endParaRPr lang="en-CA" sz="2400" dirty="0">
              <a:latin typeface="Corbel" panose="020B0503020204020204" pitchFamily="34" charset="0"/>
            </a:endParaRPr>
          </a:p>
        </p:txBody>
      </p:sp>
    </p:spTree>
    <p:extLst>
      <p:ext uri="{BB962C8B-B14F-4D97-AF65-F5344CB8AC3E}">
        <p14:creationId xmlns:p14="http://schemas.microsoft.com/office/powerpoint/2010/main" val="1441856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pic>
        <p:nvPicPr>
          <p:cNvPr id="1026" name="Picture 2" descr="https://img.memesuper.com/8492eec6c625eac8ab07b89fe0232c11_notimejpg-aint-nobody-got-time-for-that-meme_659-37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795" y="1860605"/>
            <a:ext cx="8460560" cy="460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3368" y="6519446"/>
            <a:ext cx="12260910" cy="338554"/>
          </a:xfrm>
          <a:prstGeom prst="rect">
            <a:avLst/>
          </a:prstGeom>
          <a:noFill/>
        </p:spPr>
        <p:txBody>
          <a:bodyPr wrap="square" rtlCol="0">
            <a:spAutoFit/>
          </a:bodyPr>
          <a:lstStyle/>
          <a:p>
            <a:r>
              <a:rPr lang="en-CA" sz="1600" dirty="0"/>
              <a:t>https://img.memesuper.com/8492eec6c625eac8ab07b89fe0232c11_notimejpg-aint-nobody-got-time-for-that-meme_659-372.jpeg</a:t>
            </a:r>
          </a:p>
        </p:txBody>
      </p:sp>
    </p:spTree>
    <p:extLst>
      <p:ext uri="{BB962C8B-B14F-4D97-AF65-F5344CB8AC3E}">
        <p14:creationId xmlns:p14="http://schemas.microsoft.com/office/powerpoint/2010/main" val="345862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Text Processing</a:t>
            </a:r>
          </a:p>
        </p:txBody>
      </p:sp>
      <p:sp>
        <p:nvSpPr>
          <p:cNvPr id="3" name="Content Placeholder 2"/>
          <p:cNvSpPr>
            <a:spLocks noGrp="1"/>
          </p:cNvSpPr>
          <p:nvPr>
            <p:ph idx="1"/>
          </p:nvPr>
        </p:nvSpPr>
        <p:spPr/>
        <p:txBody>
          <a:bodyPr>
            <a:noAutofit/>
          </a:bodyPr>
          <a:lstStyle/>
          <a:p>
            <a:pPr marL="0" indent="0">
              <a:buNone/>
            </a:pPr>
            <a:r>
              <a:rPr lang="en-CA" sz="2800" dirty="0"/>
              <a:t>Step One: Get rid of the garbage</a:t>
            </a:r>
          </a:p>
          <a:p>
            <a:pPr marL="0" indent="0">
              <a:buNone/>
            </a:pPr>
            <a:r>
              <a:rPr lang="en-CA" sz="2800" dirty="0"/>
              <a:t>	There’s lots of words in sentences that provide us with context,  but they don’t actually matter to a computer!</a:t>
            </a:r>
          </a:p>
          <a:p>
            <a:pPr marL="0" indent="0">
              <a:buNone/>
            </a:pPr>
            <a:endParaRPr lang="en-CA" sz="2800" dirty="0"/>
          </a:p>
          <a:p>
            <a:pPr marL="0" indent="0">
              <a:buNone/>
            </a:pPr>
            <a:r>
              <a:rPr lang="en-CA" sz="2800" dirty="0"/>
              <a:t>	Stop Words</a:t>
            </a:r>
          </a:p>
          <a:p>
            <a:pPr marL="0" indent="0">
              <a:buNone/>
            </a:pPr>
            <a:r>
              <a:rPr lang="en-CA" sz="2800" dirty="0"/>
              <a:t>	(as, to, of, the, this, which etc.)</a:t>
            </a:r>
          </a:p>
          <a:p>
            <a:pPr marL="0" indent="0">
              <a:buNone/>
            </a:pPr>
            <a:endParaRPr lang="en-CA" sz="2800" dirty="0"/>
          </a:p>
          <a:p>
            <a:pPr marL="0" indent="0">
              <a:buNone/>
            </a:pPr>
            <a:r>
              <a:rPr lang="en-CA" sz="2800" dirty="0"/>
              <a:t>The first step is to get rid of this garbage!</a:t>
            </a:r>
          </a:p>
        </p:txBody>
      </p:sp>
    </p:spTree>
    <p:extLst>
      <p:ext uri="{BB962C8B-B14F-4D97-AF65-F5344CB8AC3E}">
        <p14:creationId xmlns:p14="http://schemas.microsoft.com/office/powerpoint/2010/main" val="33861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sp>
        <p:nvSpPr>
          <p:cNvPr id="3" name="Content Placeholder 2"/>
          <p:cNvSpPr>
            <a:spLocks noGrp="1"/>
          </p:cNvSpPr>
          <p:nvPr>
            <p:ph idx="1"/>
          </p:nvPr>
        </p:nvSpPr>
        <p:spPr/>
        <p:txBody>
          <a:bodyPr>
            <a:normAutofit/>
          </a:bodyPr>
          <a:lstStyle/>
          <a:p>
            <a:pPr marL="0" indent="0">
              <a:buNone/>
            </a:pPr>
            <a:endParaRPr lang="en-CA" sz="2800" dirty="0"/>
          </a:p>
          <a:p>
            <a:pPr marL="0" indent="0">
              <a:buNone/>
            </a:pPr>
            <a:r>
              <a:rPr lang="en-CA" sz="2800" dirty="0"/>
              <a:t>“</a:t>
            </a:r>
            <a:r>
              <a:rPr lang="en-CA" sz="2800" dirty="0">
                <a:solidFill>
                  <a:srgbClr val="0066FF"/>
                </a:solidFill>
              </a:rPr>
              <a:t>I’m </a:t>
            </a:r>
            <a:r>
              <a:rPr lang="en-CA" sz="2800" dirty="0"/>
              <a:t>here to </a:t>
            </a:r>
            <a:r>
              <a:rPr lang="en-CA" sz="2800" dirty="0">
                <a:solidFill>
                  <a:srgbClr val="0066FF"/>
                </a:solidFill>
              </a:rPr>
              <a:t>kick ass </a:t>
            </a:r>
            <a:r>
              <a:rPr lang="en-CA" sz="2800" dirty="0"/>
              <a:t>and</a:t>
            </a:r>
            <a:r>
              <a:rPr lang="en-CA" sz="2800" dirty="0">
                <a:solidFill>
                  <a:srgbClr val="0066FF"/>
                </a:solidFill>
              </a:rPr>
              <a:t> chew bubble-gum, </a:t>
            </a:r>
            <a:r>
              <a:rPr lang="en-CA" sz="2800" dirty="0"/>
              <a:t>and</a:t>
            </a:r>
            <a:r>
              <a:rPr lang="en-CA" sz="2800" dirty="0">
                <a:solidFill>
                  <a:srgbClr val="0066FF"/>
                </a:solidFill>
              </a:rPr>
              <a:t> I’m </a:t>
            </a:r>
            <a:r>
              <a:rPr lang="en-CA" sz="2800" dirty="0"/>
              <a:t>all out of </a:t>
            </a:r>
            <a:r>
              <a:rPr lang="en-CA" sz="2800" dirty="0">
                <a:solidFill>
                  <a:srgbClr val="0066FF"/>
                </a:solidFill>
              </a:rPr>
              <a:t>gum</a:t>
            </a:r>
            <a:r>
              <a:rPr lang="en-CA" sz="2800" dirty="0"/>
              <a:t>.”</a:t>
            </a:r>
          </a:p>
          <a:p>
            <a:pPr marL="0" indent="0">
              <a:buNone/>
            </a:pPr>
            <a:endParaRPr lang="en-CA" sz="2800" dirty="0"/>
          </a:p>
          <a:p>
            <a:pPr marL="0" indent="0">
              <a:buNone/>
            </a:pPr>
            <a:r>
              <a:rPr lang="en-CA" sz="2800" dirty="0"/>
              <a:t>“</a:t>
            </a:r>
            <a:r>
              <a:rPr lang="en-CA" sz="2800" dirty="0">
                <a:solidFill>
                  <a:srgbClr val="0066FF"/>
                </a:solidFill>
              </a:rPr>
              <a:t>Replicants</a:t>
            </a:r>
            <a:r>
              <a:rPr lang="en-CA" sz="2800" dirty="0"/>
              <a:t> are </a:t>
            </a:r>
            <a:r>
              <a:rPr lang="en-CA" sz="2800" dirty="0">
                <a:solidFill>
                  <a:srgbClr val="0066FF"/>
                </a:solidFill>
              </a:rPr>
              <a:t>like</a:t>
            </a:r>
            <a:r>
              <a:rPr lang="en-CA" sz="2800" dirty="0"/>
              <a:t> any other </a:t>
            </a:r>
            <a:r>
              <a:rPr lang="en-CA" sz="2800" dirty="0">
                <a:solidFill>
                  <a:srgbClr val="0066FF"/>
                </a:solidFill>
              </a:rPr>
              <a:t>machine</a:t>
            </a:r>
            <a:r>
              <a:rPr lang="en-CA" sz="2800" dirty="0"/>
              <a:t>. </a:t>
            </a:r>
            <a:r>
              <a:rPr lang="en-CA" sz="2800" dirty="0">
                <a:solidFill>
                  <a:srgbClr val="0066FF"/>
                </a:solidFill>
              </a:rPr>
              <a:t>They’re</a:t>
            </a:r>
            <a:r>
              <a:rPr lang="en-CA" sz="2800" dirty="0"/>
              <a:t> </a:t>
            </a:r>
            <a:r>
              <a:rPr lang="en-CA" sz="2800" dirty="0">
                <a:solidFill>
                  <a:srgbClr val="0066FF"/>
                </a:solidFill>
              </a:rPr>
              <a:t>either</a:t>
            </a:r>
            <a:r>
              <a:rPr lang="en-CA" sz="2800" dirty="0"/>
              <a:t> a </a:t>
            </a:r>
            <a:r>
              <a:rPr lang="en-CA" sz="2800" dirty="0">
                <a:solidFill>
                  <a:srgbClr val="0066FF"/>
                </a:solidFill>
              </a:rPr>
              <a:t>benefit</a:t>
            </a:r>
            <a:r>
              <a:rPr lang="en-CA" sz="2800" dirty="0"/>
              <a:t> or a </a:t>
            </a:r>
            <a:r>
              <a:rPr lang="en-CA" sz="2800" dirty="0">
                <a:solidFill>
                  <a:srgbClr val="0066FF"/>
                </a:solidFill>
              </a:rPr>
              <a:t>hazard</a:t>
            </a:r>
            <a:r>
              <a:rPr lang="en-CA" sz="2800" dirty="0"/>
              <a:t>. If</a:t>
            </a:r>
            <a:r>
              <a:rPr lang="en-CA" sz="2800" dirty="0">
                <a:solidFill>
                  <a:srgbClr val="0066FF"/>
                </a:solidFill>
              </a:rPr>
              <a:t> they're </a:t>
            </a:r>
            <a:r>
              <a:rPr lang="en-CA" sz="2800" dirty="0"/>
              <a:t>a </a:t>
            </a:r>
            <a:r>
              <a:rPr lang="en-CA" sz="2800" dirty="0">
                <a:solidFill>
                  <a:srgbClr val="0066FF"/>
                </a:solidFill>
              </a:rPr>
              <a:t>benefit</a:t>
            </a:r>
            <a:r>
              <a:rPr lang="en-CA" sz="2800" dirty="0"/>
              <a:t> </a:t>
            </a:r>
            <a:r>
              <a:rPr lang="en-CA" sz="2800" dirty="0">
                <a:solidFill>
                  <a:srgbClr val="0066FF"/>
                </a:solidFill>
              </a:rPr>
              <a:t>it's</a:t>
            </a:r>
            <a:r>
              <a:rPr lang="en-CA" sz="2800" dirty="0"/>
              <a:t> not my </a:t>
            </a:r>
            <a:r>
              <a:rPr lang="en-CA" sz="2800" dirty="0">
                <a:solidFill>
                  <a:srgbClr val="0066FF"/>
                </a:solidFill>
              </a:rPr>
              <a:t>problem</a:t>
            </a:r>
            <a:r>
              <a:rPr lang="en-CA" sz="2800" dirty="0"/>
              <a:t>”</a:t>
            </a:r>
          </a:p>
          <a:p>
            <a:pPr marL="0" indent="0">
              <a:buNone/>
            </a:pPr>
            <a:endParaRPr lang="en-CA" sz="2800" dirty="0"/>
          </a:p>
          <a:p>
            <a:pPr marL="0" indent="0">
              <a:buNone/>
            </a:pPr>
            <a:r>
              <a:rPr lang="en-CA" sz="2800" dirty="0"/>
              <a:t>“</a:t>
            </a:r>
            <a:r>
              <a:rPr lang="en-CA" sz="2800" dirty="0">
                <a:solidFill>
                  <a:srgbClr val="0066FF"/>
                </a:solidFill>
              </a:rPr>
              <a:t>Dammit Jim, I’m </a:t>
            </a:r>
            <a:r>
              <a:rPr lang="en-CA" sz="2800" dirty="0"/>
              <a:t>a</a:t>
            </a:r>
            <a:r>
              <a:rPr lang="en-CA" sz="2800" dirty="0">
                <a:solidFill>
                  <a:srgbClr val="0066FF"/>
                </a:solidFill>
              </a:rPr>
              <a:t> doctor </a:t>
            </a:r>
            <a:r>
              <a:rPr lang="en-CA" sz="2800" dirty="0"/>
              <a:t>not an</a:t>
            </a:r>
            <a:r>
              <a:rPr lang="en-CA" sz="2800" dirty="0">
                <a:solidFill>
                  <a:srgbClr val="0066FF"/>
                </a:solidFill>
              </a:rPr>
              <a:t> escalator</a:t>
            </a:r>
            <a:r>
              <a:rPr lang="en-CA" sz="2800" dirty="0"/>
              <a:t>.“</a:t>
            </a:r>
          </a:p>
          <a:p>
            <a:pPr marL="0" indent="0">
              <a:buNone/>
            </a:pPr>
            <a:endParaRPr lang="en-CA" sz="2800" dirty="0"/>
          </a:p>
        </p:txBody>
      </p:sp>
    </p:spTree>
    <p:extLst>
      <p:ext uri="{BB962C8B-B14F-4D97-AF65-F5344CB8AC3E}">
        <p14:creationId xmlns:p14="http://schemas.microsoft.com/office/powerpoint/2010/main" val="2800178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Text Processing	</a:t>
            </a:r>
          </a:p>
        </p:txBody>
      </p:sp>
      <p:sp>
        <p:nvSpPr>
          <p:cNvPr id="3" name="Content Placeholder 2"/>
          <p:cNvSpPr>
            <a:spLocks noGrp="1"/>
          </p:cNvSpPr>
          <p:nvPr>
            <p:ph idx="1"/>
          </p:nvPr>
        </p:nvSpPr>
        <p:spPr/>
        <p:txBody>
          <a:bodyPr>
            <a:normAutofit/>
          </a:bodyPr>
          <a:lstStyle/>
          <a:p>
            <a:pPr marL="0" indent="0">
              <a:buNone/>
            </a:pPr>
            <a:r>
              <a:rPr lang="en-CA" sz="2800" dirty="0"/>
              <a:t>Step 2:</a:t>
            </a:r>
          </a:p>
          <a:p>
            <a:pPr marL="0" indent="0">
              <a:buNone/>
            </a:pPr>
            <a:r>
              <a:rPr lang="en-CA" sz="2800" dirty="0"/>
              <a:t>	Count word frequency for each alert. This frequency is taken over all words in alerts.</a:t>
            </a:r>
          </a:p>
          <a:p>
            <a:endParaRPr lang="en-CA" sz="2800" dirty="0"/>
          </a:p>
          <a:p>
            <a:pPr marL="0" indent="0">
              <a:buNone/>
            </a:pPr>
            <a:r>
              <a:rPr lang="en-CA" sz="2800" dirty="0"/>
              <a:t>	You should notice here that this will be the a very sparse matrix  as each alert will contain only a small subset of all possible  words.</a:t>
            </a:r>
          </a:p>
        </p:txBody>
      </p:sp>
    </p:spTree>
    <p:extLst>
      <p:ext uri="{BB962C8B-B14F-4D97-AF65-F5344CB8AC3E}">
        <p14:creationId xmlns:p14="http://schemas.microsoft.com/office/powerpoint/2010/main" val="2098232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sp>
        <p:nvSpPr>
          <p:cNvPr id="3" name="Content Placeholder 2"/>
          <p:cNvSpPr>
            <a:spLocks noGrp="1"/>
          </p:cNvSpPr>
          <p:nvPr>
            <p:ph idx="1"/>
          </p:nvPr>
        </p:nvSpPr>
        <p:spPr/>
        <p:txBody>
          <a:bodyPr>
            <a:normAutofit/>
          </a:bodyPr>
          <a:lstStyle/>
          <a:p>
            <a:pPr marL="0" indent="0">
              <a:buNone/>
            </a:pPr>
            <a:r>
              <a:rPr lang="en-CA" sz="2800" dirty="0"/>
              <a:t>If you’re quick, you may notice an immediate problem with this:</a:t>
            </a:r>
          </a:p>
          <a:p>
            <a:endParaRPr lang="en-CA" sz="2800" dirty="0"/>
          </a:p>
          <a:p>
            <a:pPr marL="0" indent="0">
              <a:buNone/>
            </a:pPr>
            <a:r>
              <a:rPr lang="en-CA" sz="2800" dirty="0"/>
              <a:t>	More descriptive and/or longer alerts will have more words in them!</a:t>
            </a:r>
          </a:p>
          <a:p>
            <a:pPr marL="0" indent="0">
              <a:buNone/>
            </a:pPr>
            <a:endParaRPr lang="en-CA" sz="2800" dirty="0"/>
          </a:p>
          <a:p>
            <a:pPr marL="0" indent="0">
              <a:buNone/>
            </a:pPr>
            <a:r>
              <a:rPr lang="en-CA" sz="2800" dirty="0"/>
              <a:t>To overcome this normalize the frequency of each word by the length of the document!</a:t>
            </a:r>
          </a:p>
        </p:txBody>
      </p:sp>
    </p:spTree>
    <p:extLst>
      <p:ext uri="{BB962C8B-B14F-4D97-AF65-F5344CB8AC3E}">
        <p14:creationId xmlns:p14="http://schemas.microsoft.com/office/powerpoint/2010/main" val="2679258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Term Frequency</a:t>
            </a:r>
          </a:p>
        </p:txBody>
      </p:sp>
      <p:sp>
        <p:nvSpPr>
          <p:cNvPr id="3" name="Content Placeholder 2"/>
          <p:cNvSpPr>
            <a:spLocks noGrp="1"/>
          </p:cNvSpPr>
          <p:nvPr>
            <p:ph idx="1"/>
          </p:nvPr>
        </p:nvSpPr>
        <p:spPr/>
        <p:txBody>
          <a:bodyPr>
            <a:normAutofit/>
          </a:bodyPr>
          <a:lstStyle/>
          <a:p>
            <a:pPr marL="0" indent="0">
              <a:buNone/>
            </a:pPr>
            <a:r>
              <a:rPr lang="en-CA" sz="2800" dirty="0"/>
              <a:t>“</a:t>
            </a:r>
            <a:r>
              <a:rPr lang="en-CA" sz="2800" dirty="0">
                <a:solidFill>
                  <a:srgbClr val="0066FF"/>
                </a:solidFill>
              </a:rPr>
              <a:t>Replicants</a:t>
            </a:r>
            <a:r>
              <a:rPr lang="en-CA" sz="2800" dirty="0"/>
              <a:t> are </a:t>
            </a:r>
            <a:r>
              <a:rPr lang="en-CA" sz="2800" dirty="0">
                <a:solidFill>
                  <a:srgbClr val="0066FF"/>
                </a:solidFill>
              </a:rPr>
              <a:t>like</a:t>
            </a:r>
            <a:r>
              <a:rPr lang="en-CA" sz="2800" dirty="0"/>
              <a:t> any other </a:t>
            </a:r>
            <a:r>
              <a:rPr lang="en-CA" sz="2800" dirty="0">
                <a:solidFill>
                  <a:srgbClr val="0066FF"/>
                </a:solidFill>
              </a:rPr>
              <a:t>machine</a:t>
            </a:r>
            <a:r>
              <a:rPr lang="en-CA" sz="2800" dirty="0"/>
              <a:t>. </a:t>
            </a:r>
            <a:r>
              <a:rPr lang="en-CA" sz="2800" dirty="0">
                <a:solidFill>
                  <a:srgbClr val="0066FF"/>
                </a:solidFill>
              </a:rPr>
              <a:t>They’re</a:t>
            </a:r>
            <a:r>
              <a:rPr lang="en-CA" sz="2800" dirty="0"/>
              <a:t> </a:t>
            </a:r>
            <a:r>
              <a:rPr lang="en-CA" sz="2800" dirty="0">
                <a:solidFill>
                  <a:srgbClr val="0066FF"/>
                </a:solidFill>
              </a:rPr>
              <a:t>either</a:t>
            </a:r>
            <a:r>
              <a:rPr lang="en-CA" sz="2800" dirty="0"/>
              <a:t> a </a:t>
            </a:r>
            <a:r>
              <a:rPr lang="en-CA" sz="2800" dirty="0">
                <a:solidFill>
                  <a:srgbClr val="0066FF"/>
                </a:solidFill>
              </a:rPr>
              <a:t>benefit</a:t>
            </a:r>
            <a:r>
              <a:rPr lang="en-CA" sz="2800" dirty="0"/>
              <a:t> or a </a:t>
            </a:r>
            <a:r>
              <a:rPr lang="en-CA" sz="2800" dirty="0">
                <a:solidFill>
                  <a:srgbClr val="0066FF"/>
                </a:solidFill>
              </a:rPr>
              <a:t>hazard</a:t>
            </a:r>
            <a:r>
              <a:rPr lang="en-CA" sz="2800" dirty="0"/>
              <a:t>. </a:t>
            </a:r>
            <a:r>
              <a:rPr lang="en-CA" sz="2800" dirty="0">
                <a:solidFill>
                  <a:srgbClr val="0066FF"/>
                </a:solidFill>
              </a:rPr>
              <a:t>If they're </a:t>
            </a:r>
            <a:r>
              <a:rPr lang="en-CA" sz="2800" dirty="0"/>
              <a:t>a </a:t>
            </a:r>
            <a:r>
              <a:rPr lang="en-CA" sz="2800" dirty="0">
                <a:solidFill>
                  <a:srgbClr val="0066FF"/>
                </a:solidFill>
              </a:rPr>
              <a:t>benefit</a:t>
            </a:r>
            <a:r>
              <a:rPr lang="en-CA" sz="2800" dirty="0"/>
              <a:t> </a:t>
            </a:r>
            <a:r>
              <a:rPr lang="en-CA" sz="2800" dirty="0">
                <a:solidFill>
                  <a:srgbClr val="0066FF"/>
                </a:solidFill>
              </a:rPr>
              <a:t>it's</a:t>
            </a:r>
            <a:r>
              <a:rPr lang="en-CA" sz="2800" dirty="0"/>
              <a:t> not my </a:t>
            </a:r>
            <a:r>
              <a:rPr lang="en-CA" sz="2800" dirty="0">
                <a:solidFill>
                  <a:srgbClr val="0066FF"/>
                </a:solidFill>
              </a:rPr>
              <a:t>problem</a:t>
            </a:r>
            <a:r>
              <a:rPr lang="en-CA" sz="2800" dirty="0"/>
              <a:t>”</a:t>
            </a:r>
          </a:p>
          <a:p>
            <a:pPr marL="0" indent="0">
              <a:buNone/>
            </a:pPr>
            <a:endParaRPr lang="en-CA" sz="2800" dirty="0"/>
          </a:p>
          <a:p>
            <a:pPr marL="0" indent="0">
              <a:buNone/>
            </a:pPr>
            <a:endParaRPr lang="en-CA" sz="2800" dirty="0"/>
          </a:p>
        </p:txBody>
      </p:sp>
      <p:graphicFrame>
        <p:nvGraphicFramePr>
          <p:cNvPr id="4" name="Table 3"/>
          <p:cNvGraphicFramePr>
            <a:graphicFrameLocks noGrp="1"/>
          </p:cNvGraphicFramePr>
          <p:nvPr>
            <p:extLst>
              <p:ext uri="{D42A27DB-BD31-4B8C-83A1-F6EECF244321}">
                <p14:modId xmlns:p14="http://schemas.microsoft.com/office/powerpoint/2010/main" val="645085062"/>
              </p:ext>
            </p:extLst>
          </p:nvPr>
        </p:nvGraphicFramePr>
        <p:xfrm>
          <a:off x="1896828" y="3192522"/>
          <a:ext cx="8128000" cy="3627120"/>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32724349"/>
                    </a:ext>
                  </a:extLst>
                </a:gridCol>
                <a:gridCol w="4064000">
                  <a:extLst>
                    <a:ext uri="{9D8B030D-6E8A-4147-A177-3AD203B41FA5}">
                      <a16:colId xmlns:a16="http://schemas.microsoft.com/office/drawing/2014/main" val="3537103032"/>
                    </a:ext>
                  </a:extLst>
                </a:gridCol>
              </a:tblGrid>
              <a:tr h="370840">
                <a:tc>
                  <a:txBody>
                    <a:bodyPr/>
                    <a:lstStyle/>
                    <a:p>
                      <a:pPr algn="ctr"/>
                      <a:r>
                        <a:rPr lang="en-CA" sz="2800" dirty="0"/>
                        <a:t>Word</a:t>
                      </a:r>
                    </a:p>
                  </a:txBody>
                  <a:tcPr/>
                </a:tc>
                <a:tc>
                  <a:txBody>
                    <a:bodyPr/>
                    <a:lstStyle/>
                    <a:p>
                      <a:pPr algn="ctr"/>
                      <a:r>
                        <a:rPr lang="en-CA" sz="2800" dirty="0"/>
                        <a:t>Frequency</a:t>
                      </a:r>
                    </a:p>
                  </a:txBody>
                  <a:tcPr/>
                </a:tc>
                <a:extLst>
                  <a:ext uri="{0D108BD9-81ED-4DB2-BD59-A6C34878D82A}">
                    <a16:rowId xmlns:a16="http://schemas.microsoft.com/office/drawing/2014/main" val="1666802443"/>
                  </a:ext>
                </a:extLst>
              </a:tr>
              <a:tr h="370840">
                <a:tc>
                  <a:txBody>
                    <a:bodyPr/>
                    <a:lstStyle/>
                    <a:p>
                      <a:pPr algn="ctr"/>
                      <a:r>
                        <a:rPr lang="en-CA" sz="2800" dirty="0"/>
                        <a:t>They’re</a:t>
                      </a:r>
                    </a:p>
                  </a:txBody>
                  <a:tcPr/>
                </a:tc>
                <a:tc>
                  <a:txBody>
                    <a:bodyPr/>
                    <a:lstStyle/>
                    <a:p>
                      <a:pPr algn="ctr"/>
                      <a:r>
                        <a:rPr lang="en-CA" sz="2800" dirty="0"/>
                        <a:t>2</a:t>
                      </a:r>
                    </a:p>
                  </a:txBody>
                  <a:tcPr/>
                </a:tc>
                <a:extLst>
                  <a:ext uri="{0D108BD9-81ED-4DB2-BD59-A6C34878D82A}">
                    <a16:rowId xmlns:a16="http://schemas.microsoft.com/office/drawing/2014/main" val="3850936332"/>
                  </a:ext>
                </a:extLst>
              </a:tr>
              <a:tr h="370840">
                <a:tc>
                  <a:txBody>
                    <a:bodyPr/>
                    <a:lstStyle/>
                    <a:p>
                      <a:pPr algn="ctr"/>
                      <a:r>
                        <a:rPr lang="en-CA" sz="2800" dirty="0"/>
                        <a:t>Benefit</a:t>
                      </a:r>
                    </a:p>
                  </a:txBody>
                  <a:tcPr/>
                </a:tc>
                <a:tc>
                  <a:txBody>
                    <a:bodyPr/>
                    <a:lstStyle/>
                    <a:p>
                      <a:pPr algn="ctr"/>
                      <a:r>
                        <a:rPr lang="en-CA" sz="2800" dirty="0"/>
                        <a:t>2</a:t>
                      </a:r>
                    </a:p>
                  </a:txBody>
                  <a:tcPr/>
                </a:tc>
                <a:extLst>
                  <a:ext uri="{0D108BD9-81ED-4DB2-BD59-A6C34878D82A}">
                    <a16:rowId xmlns:a16="http://schemas.microsoft.com/office/drawing/2014/main" val="288014677"/>
                  </a:ext>
                </a:extLst>
              </a:tr>
              <a:tr h="402130">
                <a:tc>
                  <a:txBody>
                    <a:bodyPr/>
                    <a:lstStyle/>
                    <a:p>
                      <a:pPr algn="ctr"/>
                      <a:r>
                        <a:rPr lang="en-CA" sz="2800" dirty="0"/>
                        <a:t>Replicants</a:t>
                      </a:r>
                    </a:p>
                  </a:txBody>
                  <a:tcPr/>
                </a:tc>
                <a:tc>
                  <a:txBody>
                    <a:bodyPr/>
                    <a:lstStyle/>
                    <a:p>
                      <a:pPr algn="ctr"/>
                      <a:r>
                        <a:rPr lang="en-CA" sz="2800" dirty="0"/>
                        <a:t>1</a:t>
                      </a:r>
                    </a:p>
                  </a:txBody>
                  <a:tcPr/>
                </a:tc>
                <a:extLst>
                  <a:ext uri="{0D108BD9-81ED-4DB2-BD59-A6C34878D82A}">
                    <a16:rowId xmlns:a16="http://schemas.microsoft.com/office/drawing/2014/main" val="2080787167"/>
                  </a:ext>
                </a:extLst>
              </a:tr>
              <a:tr h="370840">
                <a:tc>
                  <a:txBody>
                    <a:bodyPr/>
                    <a:lstStyle/>
                    <a:p>
                      <a:pPr algn="ctr"/>
                      <a:r>
                        <a:rPr lang="en-CA" sz="2800" dirty="0"/>
                        <a:t>Like</a:t>
                      </a:r>
                    </a:p>
                  </a:txBody>
                  <a:tcPr/>
                </a:tc>
                <a:tc>
                  <a:txBody>
                    <a:bodyPr/>
                    <a:lstStyle/>
                    <a:p>
                      <a:pPr algn="ctr"/>
                      <a:r>
                        <a:rPr lang="en-CA" sz="2800" dirty="0"/>
                        <a:t>1</a:t>
                      </a:r>
                    </a:p>
                  </a:txBody>
                  <a:tcPr/>
                </a:tc>
                <a:extLst>
                  <a:ext uri="{0D108BD9-81ED-4DB2-BD59-A6C34878D82A}">
                    <a16:rowId xmlns:a16="http://schemas.microsoft.com/office/drawing/2014/main" val="3635828122"/>
                  </a:ext>
                </a:extLst>
              </a:tr>
              <a:tr h="370840">
                <a:tc>
                  <a:txBody>
                    <a:bodyPr/>
                    <a:lstStyle/>
                    <a:p>
                      <a:pPr algn="ctr"/>
                      <a:r>
                        <a:rPr lang="en-CA" sz="2800" dirty="0"/>
                        <a:t>Machine</a:t>
                      </a:r>
                    </a:p>
                  </a:txBody>
                  <a:tcPr/>
                </a:tc>
                <a:tc>
                  <a:txBody>
                    <a:bodyPr/>
                    <a:lstStyle/>
                    <a:p>
                      <a:pPr algn="ctr"/>
                      <a:r>
                        <a:rPr lang="en-CA" sz="2800" dirty="0"/>
                        <a:t>1</a:t>
                      </a:r>
                    </a:p>
                  </a:txBody>
                  <a:tcPr/>
                </a:tc>
                <a:extLst>
                  <a:ext uri="{0D108BD9-81ED-4DB2-BD59-A6C34878D82A}">
                    <a16:rowId xmlns:a16="http://schemas.microsoft.com/office/drawing/2014/main" val="4143639797"/>
                  </a:ext>
                </a:extLst>
              </a:tr>
              <a:tr h="370840">
                <a:tc>
                  <a:txBody>
                    <a:bodyPr/>
                    <a:lstStyle/>
                    <a:p>
                      <a:pPr algn="ctr"/>
                      <a:r>
                        <a:rPr lang="en-CA" sz="2800" dirty="0"/>
                        <a:t>Etc.</a:t>
                      </a:r>
                    </a:p>
                  </a:txBody>
                  <a:tcPr/>
                </a:tc>
                <a:tc>
                  <a:txBody>
                    <a:bodyPr/>
                    <a:lstStyle/>
                    <a:p>
                      <a:pPr algn="ctr"/>
                      <a:endParaRPr lang="en-CA" sz="2800" dirty="0"/>
                    </a:p>
                  </a:txBody>
                  <a:tcPr/>
                </a:tc>
                <a:extLst>
                  <a:ext uri="{0D108BD9-81ED-4DB2-BD59-A6C34878D82A}">
                    <a16:rowId xmlns:a16="http://schemas.microsoft.com/office/drawing/2014/main" val="4178246368"/>
                  </a:ext>
                </a:extLst>
              </a:tr>
            </a:tbl>
          </a:graphicData>
        </a:graphic>
      </p:graphicFrame>
    </p:spTree>
    <p:extLst>
      <p:ext uri="{BB962C8B-B14F-4D97-AF65-F5344CB8AC3E}">
        <p14:creationId xmlns:p14="http://schemas.microsoft.com/office/powerpoint/2010/main" val="245351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About Me:</a:t>
            </a:r>
            <a:br>
              <a:rPr lang="en-CA" dirty="0"/>
            </a:br>
            <a:r>
              <a:rPr lang="en-CA" dirty="0"/>
              <a:t>School</a:t>
            </a:r>
          </a:p>
        </p:txBody>
      </p:sp>
      <p:pic>
        <p:nvPicPr>
          <p:cNvPr id="7170" name="Picture 2" descr="https://instagram.fyhz1-1.fna.fbcdn.net/t51.2885-15/e35/14504958_996038897191761_5893075239012663296_n.jp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332" r="2325" b="13724"/>
          <a:stretch/>
        </p:blipFill>
        <p:spPr bwMode="auto">
          <a:xfrm>
            <a:off x="2178941" y="1959397"/>
            <a:ext cx="7832035" cy="474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339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sp>
        <p:nvSpPr>
          <p:cNvPr id="3" name="Content Placeholder 2"/>
          <p:cNvSpPr>
            <a:spLocks noGrp="1"/>
          </p:cNvSpPr>
          <p:nvPr>
            <p:ph idx="1"/>
          </p:nvPr>
        </p:nvSpPr>
        <p:spPr/>
        <p:txBody>
          <a:bodyPr>
            <a:normAutofit/>
          </a:bodyPr>
          <a:lstStyle/>
          <a:p>
            <a:pPr marL="0" indent="0">
              <a:buNone/>
            </a:pPr>
            <a:r>
              <a:rPr lang="en-CA" sz="2800" dirty="0"/>
              <a:t>This measure is known as TF-IDF and is commonly deployed in Information Retrieval and Data Mining</a:t>
            </a:r>
          </a:p>
        </p:txBody>
      </p:sp>
      <p:graphicFrame>
        <p:nvGraphicFramePr>
          <p:cNvPr id="4" name="Table 3"/>
          <p:cNvGraphicFramePr>
            <a:graphicFrameLocks noGrp="1"/>
          </p:cNvGraphicFramePr>
          <p:nvPr>
            <p:extLst>
              <p:ext uri="{D42A27DB-BD31-4B8C-83A1-F6EECF244321}">
                <p14:modId xmlns:p14="http://schemas.microsoft.com/office/powerpoint/2010/main" val="3897679471"/>
              </p:ext>
            </p:extLst>
          </p:nvPr>
        </p:nvGraphicFramePr>
        <p:xfrm>
          <a:off x="2844800" y="3359498"/>
          <a:ext cx="6502400" cy="2590800"/>
        </p:xfrm>
        <a:graphic>
          <a:graphicData uri="http://schemas.openxmlformats.org/drawingml/2006/table">
            <a:tbl>
              <a:tblPr firstRow="1" bandRow="1">
                <a:tableStyleId>{9D7B26C5-4107-4FEC-AEDC-1716B250A1EF}</a:tableStyleId>
              </a:tblPr>
              <a:tblGrid>
                <a:gridCol w="1625600">
                  <a:extLst>
                    <a:ext uri="{9D8B030D-6E8A-4147-A177-3AD203B41FA5}">
                      <a16:colId xmlns:a16="http://schemas.microsoft.com/office/drawing/2014/main" val="168504514"/>
                    </a:ext>
                  </a:extLst>
                </a:gridCol>
                <a:gridCol w="1625600">
                  <a:extLst>
                    <a:ext uri="{9D8B030D-6E8A-4147-A177-3AD203B41FA5}">
                      <a16:colId xmlns:a16="http://schemas.microsoft.com/office/drawing/2014/main" val="2628752478"/>
                    </a:ext>
                  </a:extLst>
                </a:gridCol>
                <a:gridCol w="1625600">
                  <a:extLst>
                    <a:ext uri="{9D8B030D-6E8A-4147-A177-3AD203B41FA5}">
                      <a16:colId xmlns:a16="http://schemas.microsoft.com/office/drawing/2014/main" val="828392937"/>
                    </a:ext>
                  </a:extLst>
                </a:gridCol>
                <a:gridCol w="1625600">
                  <a:extLst>
                    <a:ext uri="{9D8B030D-6E8A-4147-A177-3AD203B41FA5}">
                      <a16:colId xmlns:a16="http://schemas.microsoft.com/office/drawing/2014/main" val="1285402439"/>
                    </a:ext>
                  </a:extLst>
                </a:gridCol>
              </a:tblGrid>
              <a:tr h="370840">
                <a:tc>
                  <a:txBody>
                    <a:bodyPr/>
                    <a:lstStyle/>
                    <a:p>
                      <a:pPr algn="ctr"/>
                      <a:r>
                        <a:rPr lang="en-CA" sz="2800" dirty="0"/>
                        <a:t>Word</a:t>
                      </a:r>
                    </a:p>
                  </a:txBody>
                  <a:tcPr/>
                </a:tc>
                <a:tc>
                  <a:txBody>
                    <a:bodyPr/>
                    <a:lstStyle/>
                    <a:p>
                      <a:pPr algn="ctr"/>
                      <a:r>
                        <a:rPr lang="en-CA" sz="2800" dirty="0"/>
                        <a:t>Ex 1</a:t>
                      </a:r>
                    </a:p>
                  </a:txBody>
                  <a:tcPr/>
                </a:tc>
                <a:tc>
                  <a:txBody>
                    <a:bodyPr/>
                    <a:lstStyle/>
                    <a:p>
                      <a:pPr algn="ctr"/>
                      <a:r>
                        <a:rPr lang="en-CA" sz="2800" dirty="0"/>
                        <a:t>Ex</a:t>
                      </a:r>
                      <a:r>
                        <a:rPr lang="en-CA" sz="2800" baseline="0" dirty="0"/>
                        <a:t> 2</a:t>
                      </a:r>
                      <a:endParaRPr lang="en-CA" sz="2800" dirty="0"/>
                    </a:p>
                  </a:txBody>
                  <a:tcPr/>
                </a:tc>
                <a:tc>
                  <a:txBody>
                    <a:bodyPr/>
                    <a:lstStyle/>
                    <a:p>
                      <a:pPr algn="ctr"/>
                      <a:r>
                        <a:rPr lang="en-CA" sz="2800" dirty="0"/>
                        <a:t>Ex 3</a:t>
                      </a:r>
                    </a:p>
                  </a:txBody>
                  <a:tcPr/>
                </a:tc>
                <a:extLst>
                  <a:ext uri="{0D108BD9-81ED-4DB2-BD59-A6C34878D82A}">
                    <a16:rowId xmlns:a16="http://schemas.microsoft.com/office/drawing/2014/main" val="1323578255"/>
                  </a:ext>
                </a:extLst>
              </a:tr>
              <a:tr h="370840">
                <a:tc>
                  <a:txBody>
                    <a:bodyPr/>
                    <a:lstStyle/>
                    <a:p>
                      <a:pPr algn="ctr"/>
                      <a:r>
                        <a:rPr lang="en-CA" sz="2800" dirty="0"/>
                        <a:t>I’m</a:t>
                      </a:r>
                    </a:p>
                  </a:txBody>
                  <a:tcPr/>
                </a:tc>
                <a:tc>
                  <a:txBody>
                    <a:bodyPr/>
                    <a:lstStyle/>
                    <a:p>
                      <a:pPr algn="ctr"/>
                      <a:r>
                        <a:rPr lang="en-CA" sz="2800" dirty="0"/>
                        <a:t>2/15</a:t>
                      </a:r>
                    </a:p>
                  </a:txBody>
                  <a:tcPr/>
                </a:tc>
                <a:tc>
                  <a:txBody>
                    <a:bodyPr/>
                    <a:lstStyle/>
                    <a:p>
                      <a:pPr algn="ctr"/>
                      <a:r>
                        <a:rPr lang="en-CA" sz="2800" dirty="0"/>
                        <a:t>0/21</a:t>
                      </a:r>
                    </a:p>
                  </a:txBody>
                  <a:tcPr/>
                </a:tc>
                <a:tc>
                  <a:txBody>
                    <a:bodyPr/>
                    <a:lstStyle/>
                    <a:p>
                      <a:pPr algn="ctr"/>
                      <a:r>
                        <a:rPr lang="en-CA" sz="2800" dirty="0"/>
                        <a:t>1/8</a:t>
                      </a:r>
                    </a:p>
                  </a:txBody>
                  <a:tcPr/>
                </a:tc>
                <a:extLst>
                  <a:ext uri="{0D108BD9-81ED-4DB2-BD59-A6C34878D82A}">
                    <a16:rowId xmlns:a16="http://schemas.microsoft.com/office/drawing/2014/main" val="2305890059"/>
                  </a:ext>
                </a:extLst>
              </a:tr>
              <a:tr h="370840">
                <a:tc>
                  <a:txBody>
                    <a:bodyPr/>
                    <a:lstStyle/>
                    <a:p>
                      <a:pPr algn="ctr"/>
                      <a:r>
                        <a:rPr lang="en-CA" sz="2800" dirty="0"/>
                        <a:t>Chew</a:t>
                      </a:r>
                    </a:p>
                  </a:txBody>
                  <a:tcPr/>
                </a:tc>
                <a:tc>
                  <a:txBody>
                    <a:bodyPr/>
                    <a:lstStyle/>
                    <a:p>
                      <a:pPr algn="ctr"/>
                      <a:r>
                        <a:rPr lang="en-CA" sz="2800" dirty="0"/>
                        <a:t>2/15</a:t>
                      </a:r>
                    </a:p>
                  </a:txBody>
                  <a:tcPr/>
                </a:tc>
                <a:tc>
                  <a:txBody>
                    <a:bodyPr/>
                    <a:lstStyle/>
                    <a:p>
                      <a:pPr algn="ctr"/>
                      <a:r>
                        <a:rPr lang="en-CA" sz="2800" dirty="0"/>
                        <a:t>0/21</a:t>
                      </a:r>
                    </a:p>
                  </a:txBody>
                  <a:tcPr/>
                </a:tc>
                <a:tc>
                  <a:txBody>
                    <a:bodyPr/>
                    <a:lstStyle/>
                    <a:p>
                      <a:pPr algn="ctr"/>
                      <a:r>
                        <a:rPr lang="en-CA" sz="2800" dirty="0"/>
                        <a:t>0/8</a:t>
                      </a:r>
                    </a:p>
                  </a:txBody>
                  <a:tcPr/>
                </a:tc>
                <a:extLst>
                  <a:ext uri="{0D108BD9-81ED-4DB2-BD59-A6C34878D82A}">
                    <a16:rowId xmlns:a16="http://schemas.microsoft.com/office/drawing/2014/main" val="2918000071"/>
                  </a:ext>
                </a:extLst>
              </a:tr>
              <a:tr h="370840">
                <a:tc>
                  <a:txBody>
                    <a:bodyPr/>
                    <a:lstStyle/>
                    <a:p>
                      <a:pPr algn="ctr"/>
                      <a:r>
                        <a:rPr lang="en-CA" sz="2800" dirty="0"/>
                        <a:t>Replicant</a:t>
                      </a:r>
                    </a:p>
                  </a:txBody>
                  <a:tcPr/>
                </a:tc>
                <a:tc>
                  <a:txBody>
                    <a:bodyPr/>
                    <a:lstStyle/>
                    <a:p>
                      <a:pPr algn="ctr"/>
                      <a:r>
                        <a:rPr lang="en-CA" sz="2800" dirty="0"/>
                        <a:t>0/15</a:t>
                      </a:r>
                    </a:p>
                  </a:txBody>
                  <a:tcPr/>
                </a:tc>
                <a:tc>
                  <a:txBody>
                    <a:bodyPr/>
                    <a:lstStyle/>
                    <a:p>
                      <a:pPr algn="ctr"/>
                      <a:r>
                        <a:rPr lang="en-CA" sz="2800" dirty="0"/>
                        <a:t>1/21</a:t>
                      </a:r>
                    </a:p>
                  </a:txBody>
                  <a:tcPr/>
                </a:tc>
                <a:tc>
                  <a:txBody>
                    <a:bodyPr/>
                    <a:lstStyle/>
                    <a:p>
                      <a:pPr algn="ctr"/>
                      <a:r>
                        <a:rPr lang="en-CA" sz="2800" dirty="0"/>
                        <a:t>0/8</a:t>
                      </a:r>
                    </a:p>
                  </a:txBody>
                  <a:tcPr/>
                </a:tc>
                <a:extLst>
                  <a:ext uri="{0D108BD9-81ED-4DB2-BD59-A6C34878D82A}">
                    <a16:rowId xmlns:a16="http://schemas.microsoft.com/office/drawing/2014/main" val="2905389505"/>
                  </a:ext>
                </a:extLst>
              </a:tr>
              <a:tr h="370840">
                <a:tc>
                  <a:txBody>
                    <a:bodyPr/>
                    <a:lstStyle/>
                    <a:p>
                      <a:pPr algn="ctr"/>
                      <a:r>
                        <a:rPr lang="en-CA" sz="2800" dirty="0"/>
                        <a:t>Doctor</a:t>
                      </a:r>
                    </a:p>
                  </a:txBody>
                  <a:tcPr/>
                </a:tc>
                <a:tc>
                  <a:txBody>
                    <a:bodyPr/>
                    <a:lstStyle/>
                    <a:p>
                      <a:pPr algn="ctr"/>
                      <a:r>
                        <a:rPr lang="en-CA" sz="2800" dirty="0"/>
                        <a:t>0/15</a:t>
                      </a:r>
                    </a:p>
                  </a:txBody>
                  <a:tcPr/>
                </a:tc>
                <a:tc>
                  <a:txBody>
                    <a:bodyPr/>
                    <a:lstStyle/>
                    <a:p>
                      <a:pPr algn="ctr"/>
                      <a:r>
                        <a:rPr lang="en-CA" sz="2800" dirty="0"/>
                        <a:t>0/21</a:t>
                      </a:r>
                    </a:p>
                  </a:txBody>
                  <a:tcPr/>
                </a:tc>
                <a:tc>
                  <a:txBody>
                    <a:bodyPr/>
                    <a:lstStyle/>
                    <a:p>
                      <a:pPr algn="ctr"/>
                      <a:r>
                        <a:rPr lang="en-CA" sz="2800" dirty="0"/>
                        <a:t>1/8</a:t>
                      </a:r>
                    </a:p>
                  </a:txBody>
                  <a:tcPr/>
                </a:tc>
                <a:extLst>
                  <a:ext uri="{0D108BD9-81ED-4DB2-BD59-A6C34878D82A}">
                    <a16:rowId xmlns:a16="http://schemas.microsoft.com/office/drawing/2014/main" val="3914646324"/>
                  </a:ext>
                </a:extLst>
              </a:tr>
            </a:tbl>
          </a:graphicData>
        </a:graphic>
      </p:graphicFrame>
    </p:spTree>
    <p:extLst>
      <p:ext uri="{BB962C8B-B14F-4D97-AF65-F5344CB8AC3E}">
        <p14:creationId xmlns:p14="http://schemas.microsoft.com/office/powerpoint/2010/main" val="258696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OSSEC Data</a:t>
            </a:r>
          </a:p>
        </p:txBody>
      </p:sp>
      <p:sp>
        <p:nvSpPr>
          <p:cNvPr id="3" name="Content Placeholder 2"/>
          <p:cNvSpPr>
            <a:spLocks noGrp="1"/>
          </p:cNvSpPr>
          <p:nvPr>
            <p:ph idx="1"/>
          </p:nvPr>
        </p:nvSpPr>
        <p:spPr/>
        <p:txBody>
          <a:bodyPr>
            <a:noAutofit/>
          </a:bodyPr>
          <a:lstStyle/>
          <a:p>
            <a:pPr marL="0" indent="0">
              <a:buNone/>
            </a:pPr>
            <a:r>
              <a:rPr lang="en-CA" sz="2800" dirty="0"/>
              <a:t>Manually took an assortment of 100 rules</a:t>
            </a:r>
          </a:p>
          <a:p>
            <a:pPr marL="0" indent="0">
              <a:buNone/>
            </a:pPr>
            <a:endParaRPr lang="en-CA" sz="2800" dirty="0"/>
          </a:p>
          <a:p>
            <a:pPr marL="0" indent="0">
              <a:buNone/>
            </a:pPr>
            <a:r>
              <a:rPr lang="en-CA" sz="2800" dirty="0"/>
              <a:t>	Brute Force</a:t>
            </a:r>
          </a:p>
          <a:p>
            <a:pPr marL="0" indent="0">
              <a:buNone/>
            </a:pPr>
            <a:r>
              <a:rPr lang="en-CA" sz="2800" dirty="0"/>
              <a:t>	Blacklisted User Agent</a:t>
            </a:r>
          </a:p>
          <a:p>
            <a:pPr marL="0" indent="0">
              <a:buNone/>
            </a:pPr>
            <a:r>
              <a:rPr lang="en-CA" sz="2800" dirty="0"/>
              <a:t>	Viruses/Adware/Spyware Detected</a:t>
            </a:r>
          </a:p>
          <a:p>
            <a:pPr marL="0" indent="0">
              <a:buNone/>
            </a:pPr>
            <a:r>
              <a:rPr lang="en-CA" sz="2800" dirty="0"/>
              <a:t>	Authentication Failed</a:t>
            </a:r>
          </a:p>
          <a:p>
            <a:pPr marL="0" indent="0">
              <a:buNone/>
            </a:pPr>
            <a:r>
              <a:rPr lang="en-CA" sz="2800" dirty="0"/>
              <a:t>	Using Machine Learning for IDS Detection</a:t>
            </a:r>
          </a:p>
        </p:txBody>
      </p:sp>
    </p:spTree>
    <p:extLst>
      <p:ext uri="{BB962C8B-B14F-4D97-AF65-F5344CB8AC3E}">
        <p14:creationId xmlns:p14="http://schemas.microsoft.com/office/powerpoint/2010/main" val="254318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OSSEC Data</a:t>
            </a:r>
          </a:p>
        </p:txBody>
      </p:sp>
      <p:pic>
        <p:nvPicPr>
          <p:cNvPr id="6" name="Picture 5"/>
          <p:cNvPicPr>
            <a:picLocks noChangeAspect="1"/>
          </p:cNvPicPr>
          <p:nvPr/>
        </p:nvPicPr>
        <p:blipFill>
          <a:blip r:embed="rId2"/>
          <a:stretch>
            <a:fillRect/>
          </a:stretch>
        </p:blipFill>
        <p:spPr>
          <a:xfrm>
            <a:off x="1102012" y="2116870"/>
            <a:ext cx="9511275" cy="442073"/>
          </a:xfrm>
          <a:prstGeom prst="rect">
            <a:avLst/>
          </a:prstGeom>
        </p:spPr>
      </p:pic>
      <p:pic>
        <p:nvPicPr>
          <p:cNvPr id="7" name="Picture 6"/>
          <p:cNvPicPr>
            <a:picLocks noChangeAspect="1"/>
          </p:cNvPicPr>
          <p:nvPr/>
        </p:nvPicPr>
        <p:blipFill>
          <a:blip r:embed="rId3"/>
          <a:stretch>
            <a:fillRect/>
          </a:stretch>
        </p:blipFill>
        <p:spPr>
          <a:xfrm>
            <a:off x="1102011" y="2558943"/>
            <a:ext cx="9511275" cy="3945224"/>
          </a:xfrm>
          <a:prstGeom prst="rect">
            <a:avLst/>
          </a:prstGeom>
        </p:spPr>
      </p:pic>
    </p:spTree>
    <p:extLst>
      <p:ext uri="{BB962C8B-B14F-4D97-AF65-F5344CB8AC3E}">
        <p14:creationId xmlns:p14="http://schemas.microsoft.com/office/powerpoint/2010/main" val="538766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OSSEC Data</a:t>
            </a:r>
          </a:p>
        </p:txBody>
      </p:sp>
      <p:pic>
        <p:nvPicPr>
          <p:cNvPr id="5" name="Picture 4"/>
          <p:cNvPicPr>
            <a:picLocks noChangeAspect="1"/>
          </p:cNvPicPr>
          <p:nvPr/>
        </p:nvPicPr>
        <p:blipFill>
          <a:blip r:embed="rId3"/>
          <a:stretch>
            <a:fillRect/>
          </a:stretch>
        </p:blipFill>
        <p:spPr>
          <a:xfrm>
            <a:off x="397854" y="2647949"/>
            <a:ext cx="11302831" cy="3388783"/>
          </a:xfrm>
          <a:prstGeom prst="rect">
            <a:avLst/>
          </a:prstGeom>
        </p:spPr>
      </p:pic>
    </p:spTree>
    <p:extLst>
      <p:ext uri="{BB962C8B-B14F-4D97-AF65-F5344CB8AC3E}">
        <p14:creationId xmlns:p14="http://schemas.microsoft.com/office/powerpoint/2010/main" val="2219095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OSSEC Data</a:t>
            </a:r>
          </a:p>
        </p:txBody>
      </p:sp>
      <p:sp>
        <p:nvSpPr>
          <p:cNvPr id="5" name="Content Placeholder 4"/>
          <p:cNvSpPr>
            <a:spLocks noGrp="1"/>
          </p:cNvSpPr>
          <p:nvPr>
            <p:ph idx="1"/>
          </p:nvPr>
        </p:nvSpPr>
        <p:spPr>
          <a:xfrm>
            <a:off x="1202919" y="1995777"/>
            <a:ext cx="9784080" cy="4206240"/>
          </a:xfrm>
        </p:spPr>
        <p:txBody>
          <a:bodyPr numCol="2">
            <a:noAutofit/>
          </a:bodyPr>
          <a:lstStyle/>
          <a:p>
            <a:pPr marL="0" indent="0">
              <a:buNone/>
            </a:pPr>
            <a:r>
              <a:rPr lang="en-CA" sz="2400" dirty="0"/>
              <a:t>Index	           TF-IDF</a:t>
            </a:r>
          </a:p>
          <a:p>
            <a:pPr marL="0" indent="0">
              <a:buNone/>
            </a:pPr>
            <a:r>
              <a:rPr lang="en-CA" sz="2400" dirty="0"/>
              <a:t>(0, 39)       0.382644667163</a:t>
            </a:r>
          </a:p>
          <a:p>
            <a:pPr marL="0" indent="0">
              <a:buNone/>
            </a:pPr>
            <a:r>
              <a:rPr lang="en-CA" sz="2400" dirty="0"/>
              <a:t>(0, 90)       0.382644667163</a:t>
            </a:r>
          </a:p>
          <a:p>
            <a:pPr marL="0" indent="0">
              <a:buNone/>
            </a:pPr>
            <a:r>
              <a:rPr lang="en-CA" sz="2400" dirty="0"/>
              <a:t>(0, 13)       0.348566137414</a:t>
            </a:r>
          </a:p>
          <a:p>
            <a:pPr marL="0" indent="0">
              <a:buNone/>
            </a:pPr>
            <a:r>
              <a:rPr lang="en-CA" sz="2400" dirty="0"/>
              <a:t>(0, 80)       0.382644667163</a:t>
            </a:r>
          </a:p>
          <a:p>
            <a:pPr marL="0" indent="0">
              <a:buNone/>
            </a:pPr>
            <a:r>
              <a:rPr lang="en-CA" sz="2400" dirty="0"/>
              <a:t>(0, 40)       0.382644667163</a:t>
            </a:r>
          </a:p>
          <a:p>
            <a:pPr marL="0" indent="0">
              <a:buNone/>
            </a:pPr>
            <a:r>
              <a:rPr lang="en-CA" sz="2400" dirty="0"/>
              <a:t>(0, 91)       0.382644667163</a:t>
            </a:r>
          </a:p>
          <a:p>
            <a:pPr marL="0" indent="0">
              <a:buNone/>
            </a:pPr>
            <a:r>
              <a:rPr lang="en-CA" sz="2400" dirty="0"/>
              <a:t>(0, 14)       0.382644667163</a:t>
            </a:r>
          </a:p>
          <a:p>
            <a:pPr marL="0" indent="0">
              <a:buNone/>
            </a:pPr>
            <a:r>
              <a:rPr lang="en-CA" sz="2400" dirty="0"/>
              <a:t>(1, 20)       0.279747417715</a:t>
            </a:r>
          </a:p>
          <a:p>
            <a:pPr marL="0" indent="0">
              <a:buNone/>
            </a:pPr>
            <a:r>
              <a:rPr lang="en-CA" sz="2400" dirty="0"/>
              <a:t> </a:t>
            </a:r>
          </a:p>
          <a:p>
            <a:pPr marL="0" indent="0">
              <a:buNone/>
            </a:pPr>
            <a:r>
              <a:rPr lang="en-CA" sz="2400" dirty="0"/>
              <a:t>Index	          TF-IDF</a:t>
            </a:r>
          </a:p>
          <a:p>
            <a:pPr marL="0" indent="0">
              <a:buNone/>
            </a:pPr>
            <a:r>
              <a:rPr lang="en-CA" sz="2400" dirty="0"/>
              <a:t>(1, 8)        0.35712372899</a:t>
            </a:r>
          </a:p>
          <a:p>
            <a:pPr marL="0" indent="0">
              <a:buNone/>
            </a:pPr>
            <a:r>
              <a:rPr lang="en-CA" sz="2400" dirty="0"/>
              <a:t>(1, 78)       0.35712372899</a:t>
            </a:r>
          </a:p>
          <a:p>
            <a:pPr marL="0" indent="0">
              <a:buNone/>
            </a:pPr>
            <a:r>
              <a:rPr lang="en-CA" sz="2400" dirty="0"/>
              <a:t>(1, 89)       0.35712372899</a:t>
            </a:r>
          </a:p>
          <a:p>
            <a:pPr marL="0" indent="0">
              <a:buNone/>
            </a:pPr>
            <a:r>
              <a:rPr lang="en-CA" sz="2400" dirty="0"/>
              <a:t>(1, 21)       0.279747417715</a:t>
            </a:r>
          </a:p>
          <a:p>
            <a:pPr marL="0" indent="0">
              <a:buNone/>
            </a:pPr>
            <a:r>
              <a:rPr lang="en-CA" sz="2400" dirty="0"/>
              <a:t>(1, 69)       0.35712372899</a:t>
            </a:r>
          </a:p>
          <a:p>
            <a:pPr marL="0" indent="0">
              <a:buNone/>
            </a:pPr>
            <a:r>
              <a:rPr lang="en-CA" sz="2400" dirty="0"/>
              <a:t>(1, 9)        0.35712372899</a:t>
            </a:r>
          </a:p>
          <a:p>
            <a:pPr marL="0" indent="0">
              <a:buNone/>
            </a:pPr>
            <a:r>
              <a:rPr lang="en-CA" sz="2400" dirty="0"/>
              <a:t>(1, 79)       0.35712372899</a:t>
            </a:r>
          </a:p>
          <a:p>
            <a:pPr marL="0" indent="0">
              <a:buNone/>
            </a:pPr>
            <a:r>
              <a:rPr lang="en-CA" sz="2400" dirty="0"/>
              <a:t>(1, 89)       0.35712372899</a:t>
            </a:r>
          </a:p>
          <a:p>
            <a:pPr marL="0" indent="0">
              <a:buNone/>
            </a:pPr>
            <a:endParaRPr lang="en-CA" sz="2400" dirty="0"/>
          </a:p>
        </p:txBody>
      </p:sp>
    </p:spTree>
    <p:extLst>
      <p:ext uri="{BB962C8B-B14F-4D97-AF65-F5344CB8AC3E}">
        <p14:creationId xmlns:p14="http://schemas.microsoft.com/office/powerpoint/2010/main" val="2502977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29686133"/>
              </p:ext>
            </p:extLst>
          </p:nvPr>
        </p:nvGraphicFramePr>
        <p:xfrm>
          <a:off x="838200" y="2374270"/>
          <a:ext cx="10515600" cy="4023360"/>
        </p:xfrm>
        <a:graphic>
          <a:graphicData uri="http://schemas.openxmlformats.org/drawingml/2006/table">
            <a:tbl>
              <a:tblPr firstRow="1" bandRow="1">
                <a:tableStyleId>{9D7B26C5-4107-4FEC-AEDC-1716B250A1EF}</a:tableStyleId>
              </a:tblPr>
              <a:tblGrid>
                <a:gridCol w="3505200">
                  <a:extLst>
                    <a:ext uri="{9D8B030D-6E8A-4147-A177-3AD203B41FA5}">
                      <a16:colId xmlns:a16="http://schemas.microsoft.com/office/drawing/2014/main" val="1730256075"/>
                    </a:ext>
                  </a:extLst>
                </a:gridCol>
                <a:gridCol w="3505200">
                  <a:extLst>
                    <a:ext uri="{9D8B030D-6E8A-4147-A177-3AD203B41FA5}">
                      <a16:colId xmlns:a16="http://schemas.microsoft.com/office/drawing/2014/main" val="1342719203"/>
                    </a:ext>
                  </a:extLst>
                </a:gridCol>
                <a:gridCol w="3505200">
                  <a:extLst>
                    <a:ext uri="{9D8B030D-6E8A-4147-A177-3AD203B41FA5}">
                      <a16:colId xmlns:a16="http://schemas.microsoft.com/office/drawing/2014/main" val="2528704647"/>
                    </a:ext>
                  </a:extLst>
                </a:gridCol>
              </a:tblGrid>
              <a:tr h="370840">
                <a:tc>
                  <a:txBody>
                    <a:bodyPr/>
                    <a:lstStyle/>
                    <a:p>
                      <a:pPr algn="ctr"/>
                      <a:r>
                        <a:rPr lang="en-CA" sz="2800" dirty="0"/>
                        <a:t>Perfect</a:t>
                      </a:r>
                    </a:p>
                  </a:txBody>
                  <a:tcPr/>
                </a:tc>
                <a:tc>
                  <a:txBody>
                    <a:bodyPr/>
                    <a:lstStyle/>
                    <a:p>
                      <a:pPr algn="ctr"/>
                      <a:r>
                        <a:rPr lang="en-CA" sz="2800" dirty="0"/>
                        <a:t>Noisy</a:t>
                      </a:r>
                    </a:p>
                  </a:txBody>
                  <a:tcPr/>
                </a:tc>
                <a:tc>
                  <a:txBody>
                    <a:bodyPr/>
                    <a:lstStyle/>
                    <a:p>
                      <a:pPr algn="ctr"/>
                      <a:r>
                        <a:rPr lang="en-CA" sz="2800" dirty="0"/>
                        <a:t>Random</a:t>
                      </a:r>
                    </a:p>
                  </a:txBody>
                  <a:tcPr/>
                </a:tc>
                <a:extLst>
                  <a:ext uri="{0D108BD9-81ED-4DB2-BD59-A6C34878D82A}">
                    <a16:rowId xmlns:a16="http://schemas.microsoft.com/office/drawing/2014/main" val="191097797"/>
                  </a:ext>
                </a:extLst>
              </a:tr>
              <a:tr h="370840">
                <a:tc>
                  <a:txBody>
                    <a:bodyPr/>
                    <a:lstStyle/>
                    <a:p>
                      <a:pPr algn="ctr"/>
                      <a:r>
                        <a:rPr lang="en-CA" sz="2800" dirty="0"/>
                        <a:t>Naive Bayes w/ Only Descriptions</a:t>
                      </a:r>
                    </a:p>
                    <a:p>
                      <a:pPr algn="ctr"/>
                      <a:endParaRPr lang="en-CA" sz="2800" dirty="0"/>
                    </a:p>
                    <a:p>
                      <a:pPr algn="ctr"/>
                      <a:r>
                        <a:rPr lang="en-CA" sz="2800" dirty="0"/>
                        <a:t>Balanced Accuracy:</a:t>
                      </a:r>
                    </a:p>
                    <a:p>
                      <a:pPr algn="ctr"/>
                      <a:r>
                        <a:rPr lang="en-CA" sz="2800" dirty="0"/>
                        <a:t>        1.0000</a:t>
                      </a:r>
                    </a:p>
                    <a:p>
                      <a:pPr algn="ctr"/>
                      <a:r>
                        <a:rPr lang="en-CA" sz="2800" dirty="0"/>
                        <a:t>        AUC of ROC:</a:t>
                      </a:r>
                    </a:p>
                    <a:p>
                      <a:pPr algn="ctr"/>
                      <a:r>
                        <a:rPr lang="en-CA" sz="2800" dirty="0"/>
                        <a:t>        1.0000</a:t>
                      </a:r>
                    </a:p>
                    <a:p>
                      <a:pPr algn="ctr"/>
                      <a:endParaRPr lang="en-CA" sz="2800" dirty="0"/>
                    </a:p>
                  </a:txBody>
                  <a:tcPr/>
                </a:tc>
                <a:tc>
                  <a:txBody>
                    <a:bodyPr/>
                    <a:lstStyle/>
                    <a:p>
                      <a:pPr algn="ctr"/>
                      <a:r>
                        <a:rPr lang="en-CA" sz="2800" dirty="0"/>
                        <a:t>Naive Bayes w/ Only Descriptions</a:t>
                      </a:r>
                    </a:p>
                    <a:p>
                      <a:pPr algn="ctr"/>
                      <a:endParaRPr lang="en-CA" sz="2800" dirty="0"/>
                    </a:p>
                    <a:p>
                      <a:pPr algn="ctr"/>
                      <a:r>
                        <a:rPr lang="en-CA" sz="2800" dirty="0"/>
                        <a:t>Balanced Accuracy:</a:t>
                      </a:r>
                    </a:p>
                    <a:p>
                      <a:pPr algn="ctr"/>
                      <a:r>
                        <a:rPr lang="en-CA" sz="2800" dirty="0"/>
                        <a:t>        0.5972</a:t>
                      </a:r>
                    </a:p>
                    <a:p>
                      <a:pPr algn="ctr"/>
                      <a:r>
                        <a:rPr lang="en-CA" sz="2800" dirty="0"/>
                        <a:t>        AUC of ROC:</a:t>
                      </a:r>
                    </a:p>
                    <a:p>
                      <a:pPr algn="ctr"/>
                      <a:r>
                        <a:rPr lang="en-CA" sz="2800" dirty="0"/>
                        <a:t>        0.5449</a:t>
                      </a:r>
                    </a:p>
                    <a:p>
                      <a:pPr algn="ctr"/>
                      <a:endParaRPr lang="en-CA" sz="2800" dirty="0"/>
                    </a:p>
                  </a:txBody>
                  <a:tcPr/>
                </a:tc>
                <a:tc>
                  <a:txBody>
                    <a:bodyPr/>
                    <a:lstStyle/>
                    <a:p>
                      <a:pPr algn="ctr"/>
                      <a:r>
                        <a:rPr lang="en-CA" sz="2800" dirty="0"/>
                        <a:t>Naive Bayes w/ Only Descriptions</a:t>
                      </a:r>
                    </a:p>
                    <a:p>
                      <a:pPr algn="ctr"/>
                      <a:endParaRPr lang="en-CA" sz="2800" dirty="0"/>
                    </a:p>
                    <a:p>
                      <a:pPr algn="ctr"/>
                      <a:r>
                        <a:rPr lang="en-CA" sz="2800" dirty="0"/>
                        <a:t>Balanced Accuracy:</a:t>
                      </a:r>
                    </a:p>
                    <a:p>
                      <a:pPr algn="ctr"/>
                      <a:r>
                        <a:rPr lang="en-CA" sz="2800" dirty="0"/>
                        <a:t>        0.6533</a:t>
                      </a:r>
                    </a:p>
                    <a:p>
                      <a:pPr algn="ctr"/>
                      <a:r>
                        <a:rPr lang="en-CA" sz="2800" dirty="0"/>
                        <a:t>        AUC of ROC:</a:t>
                      </a:r>
                    </a:p>
                    <a:p>
                      <a:pPr algn="ctr"/>
                      <a:r>
                        <a:rPr lang="en-CA" sz="2800" dirty="0"/>
                        <a:t>        0.5983</a:t>
                      </a:r>
                    </a:p>
                    <a:p>
                      <a:pPr algn="ctr"/>
                      <a:endParaRPr lang="en-CA" sz="2800" dirty="0"/>
                    </a:p>
                  </a:txBody>
                  <a:tcPr/>
                </a:tc>
                <a:extLst>
                  <a:ext uri="{0D108BD9-81ED-4DB2-BD59-A6C34878D82A}">
                    <a16:rowId xmlns:a16="http://schemas.microsoft.com/office/drawing/2014/main" val="2744595556"/>
                  </a:ext>
                </a:extLst>
              </a:tr>
            </a:tbl>
          </a:graphicData>
        </a:graphic>
      </p:graphicFrame>
      <p:sp>
        <p:nvSpPr>
          <p:cNvPr id="5"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dirty="0"/>
              <a:t>Garbage in, garbage out</a:t>
            </a:r>
          </a:p>
          <a:p>
            <a:pPr marL="0" indent="0" algn="ctr">
              <a:buFont typeface="Arial" panose="020B0604020202020204" pitchFamily="34" charset="0"/>
              <a:buNone/>
            </a:pPr>
            <a:endParaRPr lang="en-CA" dirty="0"/>
          </a:p>
          <a:p>
            <a:pPr marL="0" indent="0" algn="ctr">
              <a:buFont typeface="Arial" panose="020B0604020202020204" pitchFamily="34" charset="0"/>
              <a:buNone/>
            </a:pPr>
            <a:endParaRPr lang="en-CA" dirty="0"/>
          </a:p>
        </p:txBody>
      </p:sp>
    </p:spTree>
    <p:extLst>
      <p:ext uri="{BB962C8B-B14F-4D97-AF65-F5344CB8AC3E}">
        <p14:creationId xmlns:p14="http://schemas.microsoft.com/office/powerpoint/2010/main" val="2292506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But Watch Out</a:t>
            </a:r>
          </a:p>
        </p:txBody>
      </p:sp>
      <p:sp>
        <p:nvSpPr>
          <p:cNvPr id="3" name="Content Placeholder 2"/>
          <p:cNvSpPr>
            <a:spLocks noGrp="1"/>
          </p:cNvSpPr>
          <p:nvPr>
            <p:ph idx="1"/>
          </p:nvPr>
        </p:nvSpPr>
        <p:spPr/>
        <p:txBody>
          <a:bodyPr/>
          <a:lstStyle/>
          <a:p>
            <a:pPr marL="0" indent="0" algn="ctr">
              <a:buNone/>
            </a:pPr>
            <a:r>
              <a:rPr lang="en-CA" sz="2800" dirty="0"/>
              <a:t>Garbage In, Garbage Out</a:t>
            </a:r>
          </a:p>
          <a:p>
            <a:pPr marL="0" indent="0" algn="ctr">
              <a:buNone/>
            </a:pPr>
            <a:endParaRPr lang="en-CA" dirty="0"/>
          </a:p>
          <a:p>
            <a:pPr marL="0" indent="0" algn="ctr">
              <a:buNone/>
            </a:pPr>
            <a:endParaRPr lang="en-CA" dirty="0"/>
          </a:p>
        </p:txBody>
      </p:sp>
      <p:pic>
        <p:nvPicPr>
          <p:cNvPr id="2050" name="Picture 2" descr="Image result for garbage in garbage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48" y="2874728"/>
            <a:ext cx="9698104" cy="30171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6003" y="6154310"/>
            <a:ext cx="11362414" cy="369332"/>
          </a:xfrm>
          <a:prstGeom prst="rect">
            <a:avLst/>
          </a:prstGeom>
          <a:noFill/>
        </p:spPr>
        <p:txBody>
          <a:bodyPr wrap="square" rtlCol="0">
            <a:spAutoFit/>
          </a:bodyPr>
          <a:lstStyle/>
          <a:p>
            <a:r>
              <a:rPr lang="en-CA" dirty="0"/>
              <a:t>http://alison.dbsdataprojects.com/wp-content/uploads/sites/82/2016/04/cartoon-metadata.png</a:t>
            </a:r>
          </a:p>
        </p:txBody>
      </p:sp>
    </p:spTree>
    <p:extLst>
      <p:ext uri="{BB962C8B-B14F-4D97-AF65-F5344CB8AC3E}">
        <p14:creationId xmlns:p14="http://schemas.microsoft.com/office/powerpoint/2010/main" val="3060068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Alert Processing</a:t>
            </a:r>
          </a:p>
        </p:txBody>
      </p:sp>
      <p:pic>
        <p:nvPicPr>
          <p:cNvPr id="5122" name="Picture 2" descr="http://memecrunch.com/meme/1UJJT/avoid-bad-data/image.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90623" y="2011363"/>
            <a:ext cx="5609166" cy="4206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6004" y="6381324"/>
            <a:ext cx="10519576" cy="369332"/>
          </a:xfrm>
          <a:prstGeom prst="rect">
            <a:avLst/>
          </a:prstGeom>
          <a:noFill/>
        </p:spPr>
        <p:txBody>
          <a:bodyPr wrap="square" rtlCol="0">
            <a:spAutoFit/>
          </a:bodyPr>
          <a:lstStyle/>
          <a:p>
            <a:r>
              <a:rPr lang="en-CA" dirty="0"/>
              <a:t>http://memecrunch.com/meme/1UJJT/avoid-bad-data/image.jpg</a:t>
            </a:r>
          </a:p>
        </p:txBody>
      </p:sp>
    </p:spTree>
    <p:extLst>
      <p:ext uri="{BB962C8B-B14F-4D97-AF65-F5344CB8AC3E}">
        <p14:creationId xmlns:p14="http://schemas.microsoft.com/office/powerpoint/2010/main" val="2336567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Things to consider</a:t>
            </a:r>
          </a:p>
        </p:txBody>
      </p:sp>
      <p:sp>
        <p:nvSpPr>
          <p:cNvPr id="3" name="Content Placeholder 2"/>
          <p:cNvSpPr>
            <a:spLocks noGrp="1"/>
          </p:cNvSpPr>
          <p:nvPr>
            <p:ph idx="1"/>
          </p:nvPr>
        </p:nvSpPr>
        <p:spPr/>
        <p:txBody>
          <a:bodyPr>
            <a:normAutofit/>
          </a:bodyPr>
          <a:lstStyle/>
          <a:p>
            <a:pPr marL="0" indent="0">
              <a:buNone/>
            </a:pPr>
            <a:r>
              <a:rPr lang="en-CA" sz="2800" dirty="0"/>
              <a:t>How well does your data represent certain behavior?</a:t>
            </a:r>
          </a:p>
          <a:p>
            <a:pPr marL="0" indent="0">
              <a:buNone/>
            </a:pPr>
            <a:endParaRPr lang="en-CA" sz="2800" dirty="0"/>
          </a:p>
          <a:p>
            <a:pPr marL="0" indent="0">
              <a:buNone/>
            </a:pPr>
            <a:r>
              <a:rPr lang="en-CA" sz="2800" dirty="0"/>
              <a:t>How balanced are the different classes of your data?</a:t>
            </a:r>
          </a:p>
          <a:p>
            <a:pPr marL="0" indent="0">
              <a:buNone/>
            </a:pPr>
            <a:endParaRPr lang="en-CA" sz="2800" dirty="0"/>
          </a:p>
          <a:p>
            <a:pPr marL="0" indent="0">
              <a:buNone/>
            </a:pPr>
            <a:r>
              <a:rPr lang="en-CA" sz="2800" dirty="0"/>
              <a:t>Are there inherent patterns to your data?</a:t>
            </a:r>
          </a:p>
          <a:p>
            <a:pPr marL="0" indent="0">
              <a:buNone/>
            </a:pPr>
            <a:endParaRPr lang="en-CA" sz="2800" dirty="0"/>
          </a:p>
          <a:p>
            <a:pPr marL="0" indent="0">
              <a:buNone/>
            </a:pPr>
            <a:r>
              <a:rPr lang="en-CA" sz="2800" dirty="0"/>
              <a:t>Do all of your features have variance?</a:t>
            </a:r>
          </a:p>
        </p:txBody>
      </p:sp>
    </p:spTree>
    <p:extLst>
      <p:ext uri="{BB962C8B-B14F-4D97-AF65-F5344CB8AC3E}">
        <p14:creationId xmlns:p14="http://schemas.microsoft.com/office/powerpoint/2010/main" val="715448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0140" y="365125"/>
            <a:ext cx="10515600" cy="4351338"/>
          </a:xfrm>
        </p:spPr>
        <p:txBody>
          <a:bodyPr>
            <a:normAutofit/>
          </a:bodyPr>
          <a:lstStyle/>
          <a:p>
            <a:pPr marL="0" indent="0">
              <a:buNone/>
            </a:pPr>
            <a:endParaRPr lang="en-CA" sz="4800" b="1" dirty="0">
              <a:ln w="6600">
                <a:solidFill>
                  <a:schemeClr val="accent2"/>
                </a:solidFill>
                <a:prstDash val="solid"/>
              </a:ln>
              <a:solidFill>
                <a:srgbClr val="FFFFFF"/>
              </a:solidFill>
              <a:effectLst>
                <a:outerShdw dist="38100" dir="2700000" algn="tl" rotWithShape="0">
                  <a:schemeClr val="accent2"/>
                </a:outerShdw>
              </a:effectLst>
            </a:endParaRPr>
          </a:p>
          <a:p>
            <a:pPr marL="0" indent="0">
              <a:buNone/>
            </a:pPr>
            <a:endParaRPr lang="en-CA" sz="4800" b="1" dirty="0">
              <a:ln w="6600">
                <a:solidFill>
                  <a:schemeClr val="accent2"/>
                </a:solidFill>
                <a:prstDash val="solid"/>
              </a:ln>
              <a:solidFill>
                <a:srgbClr val="FFFFFF"/>
              </a:solidFill>
              <a:effectLst>
                <a:outerShdw dist="38100" dir="2700000" algn="tl" rotWithShape="0">
                  <a:schemeClr val="accent2"/>
                </a:outerShdw>
              </a:effectLst>
            </a:endParaRPr>
          </a:p>
          <a:p>
            <a:pPr marL="0" indent="0" algn="ctr">
              <a:buNone/>
            </a:pPr>
            <a:r>
              <a:rPr lang="en-CA" sz="4800" b="1" dirty="0">
                <a:ln w="6600">
                  <a:solidFill>
                    <a:schemeClr val="accent2"/>
                  </a:solidFill>
                  <a:prstDash val="solid"/>
                </a:ln>
                <a:solidFill>
                  <a:srgbClr val="FFFFFF"/>
                </a:solidFill>
                <a:effectLst>
                  <a:outerShdw dist="38100" dir="2700000" algn="tl" rotWithShape="0">
                    <a:schemeClr val="accent2"/>
                  </a:outerShdw>
                </a:effectLst>
              </a:rPr>
              <a:t>Congratulations</a:t>
            </a:r>
          </a:p>
          <a:p>
            <a:pPr marL="0" indent="0" algn="ctr">
              <a:buNone/>
            </a:pPr>
            <a:endParaRPr lang="en-CA" sz="4800" b="1" dirty="0">
              <a:ln w="6600">
                <a:solidFill>
                  <a:schemeClr val="accent2"/>
                </a:solidFill>
                <a:prstDash val="solid"/>
              </a:ln>
              <a:solidFill>
                <a:srgbClr val="FFFFFF"/>
              </a:solidFill>
              <a:effectLst>
                <a:outerShdw dist="38100" dir="2700000" algn="tl" rotWithShape="0">
                  <a:schemeClr val="accent2"/>
                </a:outerShdw>
              </a:effectLst>
            </a:endParaRPr>
          </a:p>
          <a:p>
            <a:pPr marL="0" indent="0" algn="ctr">
              <a:buNone/>
            </a:pPr>
            <a:r>
              <a:rPr lang="en-CA" sz="4800" b="1" dirty="0">
                <a:ln w="6600">
                  <a:solidFill>
                    <a:schemeClr val="accent2"/>
                  </a:solidFill>
                  <a:prstDash val="solid"/>
                </a:ln>
                <a:solidFill>
                  <a:srgbClr val="FFFFFF"/>
                </a:solidFill>
                <a:effectLst>
                  <a:outerShdw dist="38100" dir="2700000" algn="tl" rotWithShape="0">
                    <a:schemeClr val="accent2"/>
                  </a:outerShdw>
                </a:effectLst>
              </a:rPr>
              <a:t>You just did Data Science!</a:t>
            </a:r>
          </a:p>
        </p:txBody>
      </p:sp>
      <p:sp>
        <p:nvSpPr>
          <p:cNvPr id="4" name="TextBox 3"/>
          <p:cNvSpPr txBox="1"/>
          <p:nvPr/>
        </p:nvSpPr>
        <p:spPr>
          <a:xfrm>
            <a:off x="0" y="6488668"/>
            <a:ext cx="8784922" cy="369332"/>
          </a:xfrm>
          <a:prstGeom prst="rect">
            <a:avLst/>
          </a:prstGeom>
          <a:noFill/>
        </p:spPr>
        <p:txBody>
          <a:bodyPr wrap="square" rtlCol="0">
            <a:spAutoFit/>
          </a:bodyPr>
          <a:lstStyle/>
          <a:p>
            <a:r>
              <a:rPr lang="en-CA" dirty="0">
                <a:solidFill>
                  <a:schemeClr val="bg1"/>
                </a:solidFill>
              </a:rPr>
              <a:t>http://www.themoderndaypirates.com/pirates/wp-content/uploads/2010/10/fireworks.jpg</a:t>
            </a:r>
          </a:p>
        </p:txBody>
      </p:sp>
    </p:spTree>
    <p:extLst>
      <p:ext uri="{BB962C8B-B14F-4D97-AF65-F5344CB8AC3E}">
        <p14:creationId xmlns:p14="http://schemas.microsoft.com/office/powerpoint/2010/main" val="573060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About Me:</a:t>
            </a:r>
            <a:br>
              <a:rPr lang="en-CA" dirty="0"/>
            </a:br>
            <a:r>
              <a:rPr lang="en-CA" dirty="0"/>
              <a:t>Life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6155" y="1876559"/>
            <a:ext cx="8746435" cy="4919870"/>
          </a:xfrm>
        </p:spPr>
      </p:pic>
    </p:spTree>
    <p:extLst>
      <p:ext uri="{BB962C8B-B14F-4D97-AF65-F5344CB8AC3E}">
        <p14:creationId xmlns:p14="http://schemas.microsoft.com/office/powerpoint/2010/main" val="3045174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Advanced Measures for the real keeners</a:t>
            </a:r>
          </a:p>
        </p:txBody>
      </p:sp>
      <p:sp>
        <p:nvSpPr>
          <p:cNvPr id="3" name="Content Placeholder 2"/>
          <p:cNvSpPr>
            <a:spLocks noGrp="1"/>
          </p:cNvSpPr>
          <p:nvPr>
            <p:ph idx="1"/>
          </p:nvPr>
        </p:nvSpPr>
        <p:spPr/>
        <p:txBody>
          <a:bodyPr>
            <a:normAutofit/>
          </a:bodyPr>
          <a:lstStyle/>
          <a:p>
            <a:pPr marL="0" indent="0">
              <a:buNone/>
            </a:pPr>
            <a:r>
              <a:rPr lang="en-CA" sz="2800" dirty="0"/>
              <a:t>	</a:t>
            </a:r>
          </a:p>
          <a:p>
            <a:pPr marL="0" indent="0">
              <a:buNone/>
            </a:pPr>
            <a:r>
              <a:rPr lang="en-CA" sz="2800" dirty="0"/>
              <a:t>	Hash Vectorizer</a:t>
            </a:r>
          </a:p>
          <a:p>
            <a:pPr marL="0" indent="0">
              <a:buNone/>
            </a:pPr>
            <a:r>
              <a:rPr lang="en-CA" sz="2800" dirty="0"/>
              <a:t>	Tokenization (nothing to do with rings or Hobbits)</a:t>
            </a:r>
          </a:p>
          <a:p>
            <a:pPr marL="0" indent="0">
              <a:buNone/>
            </a:pPr>
            <a:r>
              <a:rPr lang="en-CA" sz="2800" dirty="0"/>
              <a:t>	One Hot Encoding</a:t>
            </a:r>
          </a:p>
          <a:p>
            <a:pPr marL="0" indent="0">
              <a:buNone/>
            </a:pPr>
            <a:r>
              <a:rPr lang="en-CA" sz="2800" dirty="0"/>
              <a:t>	Binary Encoding</a:t>
            </a:r>
          </a:p>
          <a:p>
            <a:pPr marL="0" indent="0">
              <a:buNone/>
            </a:pPr>
            <a:r>
              <a:rPr lang="en-CA" sz="2800" dirty="0"/>
              <a:t>	</a:t>
            </a:r>
          </a:p>
        </p:txBody>
      </p:sp>
    </p:spTree>
    <p:extLst>
      <p:ext uri="{BB962C8B-B14F-4D97-AF65-F5344CB8AC3E}">
        <p14:creationId xmlns:p14="http://schemas.microsoft.com/office/powerpoint/2010/main" val="1316002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Model Selection</a:t>
            </a:r>
          </a:p>
        </p:txBody>
      </p:sp>
    </p:spTree>
    <p:extLst>
      <p:ext uri="{BB962C8B-B14F-4D97-AF65-F5344CB8AC3E}">
        <p14:creationId xmlns:p14="http://schemas.microsoft.com/office/powerpoint/2010/main" val="2725454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Model Selection</a:t>
            </a:r>
          </a:p>
        </p:txBody>
      </p:sp>
      <p:sp>
        <p:nvSpPr>
          <p:cNvPr id="3" name="Content Placeholder 2"/>
          <p:cNvSpPr>
            <a:spLocks noGrp="1"/>
          </p:cNvSpPr>
          <p:nvPr>
            <p:ph idx="1"/>
          </p:nvPr>
        </p:nvSpPr>
        <p:spPr/>
        <p:txBody>
          <a:bodyPr/>
          <a:lstStyle/>
          <a:p>
            <a:pPr marL="0" indent="0">
              <a:buNone/>
            </a:pPr>
            <a:r>
              <a:rPr lang="en-CA" sz="2400" dirty="0"/>
              <a:t>IPs</a:t>
            </a:r>
          </a:p>
          <a:p>
            <a:pPr marL="0" indent="0">
              <a:buNone/>
            </a:pPr>
            <a:r>
              <a:rPr lang="en-CA" sz="2400" dirty="0"/>
              <a:t>Meta Features</a:t>
            </a:r>
          </a:p>
          <a:p>
            <a:pPr marL="0" indent="0">
              <a:buNone/>
            </a:pPr>
            <a:r>
              <a:rPr lang="en-CA" sz="2400" dirty="0"/>
              <a:t> Time Stamps</a:t>
            </a:r>
          </a:p>
          <a:p>
            <a:pPr marL="0" indent="0">
              <a:buNone/>
            </a:pPr>
            <a:endParaRPr lang="en-CA" dirty="0"/>
          </a:p>
          <a:p>
            <a:pPr marL="0" indent="0">
              <a:buNone/>
            </a:pPr>
            <a:endParaRPr lang="en-CA" dirty="0"/>
          </a:p>
          <a:p>
            <a:pPr marL="0" indent="0">
              <a:buNone/>
            </a:pPr>
            <a:endParaRPr lang="en-CA" sz="2400" dirty="0"/>
          </a:p>
          <a:p>
            <a:pPr marL="0" indent="0">
              <a:buNone/>
            </a:pPr>
            <a:r>
              <a:rPr lang="en-CA" sz="2400" dirty="0"/>
              <a:t>Phonetic Descriptions</a:t>
            </a:r>
          </a:p>
        </p:txBody>
      </p:sp>
      <p:pic>
        <p:nvPicPr>
          <p:cNvPr id="1026" name="Picture 2" descr="http://urblife.com/wp-content/uploads/2014/12/TerminatorGenisy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251" y="2011680"/>
            <a:ext cx="6234241" cy="42062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466768" y="2934031"/>
            <a:ext cx="3896140" cy="1630018"/>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V="1">
            <a:off x="4238045" y="5001372"/>
            <a:ext cx="3124863" cy="174927"/>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87465" y="6436664"/>
            <a:ext cx="7887694" cy="369332"/>
          </a:xfrm>
          <a:prstGeom prst="rect">
            <a:avLst/>
          </a:prstGeom>
          <a:noFill/>
        </p:spPr>
        <p:txBody>
          <a:bodyPr wrap="square" rtlCol="0">
            <a:spAutoFit/>
          </a:bodyPr>
          <a:lstStyle/>
          <a:p>
            <a:r>
              <a:rPr lang="en-CA" dirty="0"/>
              <a:t>http://urblife.com/wp-content/uploads/2014/12/TerminatorGenisys1.jpg</a:t>
            </a:r>
          </a:p>
        </p:txBody>
      </p:sp>
    </p:spTree>
    <p:extLst>
      <p:ext uri="{BB962C8B-B14F-4D97-AF65-F5344CB8AC3E}">
        <p14:creationId xmlns:p14="http://schemas.microsoft.com/office/powerpoint/2010/main" val="2486967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Model Selection</a:t>
            </a:r>
            <a:endParaRPr lang="en-CA" dirty="0"/>
          </a:p>
        </p:txBody>
      </p:sp>
      <p:pic>
        <p:nvPicPr>
          <p:cNvPr id="1026" name="Picture 2" descr="4917403-3067156411-Storm.png (1555×816)"/>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96" t="5440" r="2072" b="17974"/>
          <a:stretch/>
        </p:blipFill>
        <p:spPr bwMode="auto">
          <a:xfrm>
            <a:off x="516684" y="2226489"/>
            <a:ext cx="4666639" cy="3579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neakernews.com/wp-content/uploads/2011/02/star-wars-imperial-guard.jpg"/>
          <p:cNvPicPr>
            <a:picLocks noChangeAspect="1" noChangeArrowheads="1"/>
          </p:cNvPicPr>
          <p:nvPr/>
        </p:nvPicPr>
        <p:blipFill rotWithShape="1">
          <a:blip r:embed="rId4">
            <a:extLst>
              <a:ext uri="{28A0092B-C50C-407E-A947-70E740481C1C}">
                <a14:useLocalDpi xmlns:a14="http://schemas.microsoft.com/office/drawing/2010/main" val="0"/>
              </a:ext>
            </a:extLst>
          </a:blip>
          <a:srcRect r="7420" b="27896"/>
          <a:stretch/>
        </p:blipFill>
        <p:spPr bwMode="auto">
          <a:xfrm>
            <a:off x="6798052" y="2300689"/>
            <a:ext cx="4666640" cy="3579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108" y="6173379"/>
            <a:ext cx="11651874" cy="369332"/>
          </a:xfrm>
          <a:prstGeom prst="rect">
            <a:avLst/>
          </a:prstGeom>
          <a:noFill/>
        </p:spPr>
        <p:txBody>
          <a:bodyPr wrap="square" rtlCol="0">
            <a:spAutoFit/>
          </a:bodyPr>
          <a:lstStyle/>
          <a:p>
            <a:r>
              <a:rPr lang="en-CA" dirty="0"/>
              <a:t>http://static.comicvine.com/uploads/original/11116/111167334/4917403-3067156411-Storm.png</a:t>
            </a:r>
          </a:p>
        </p:txBody>
      </p:sp>
      <p:sp>
        <p:nvSpPr>
          <p:cNvPr id="5" name="TextBox 4"/>
          <p:cNvSpPr txBox="1"/>
          <p:nvPr/>
        </p:nvSpPr>
        <p:spPr>
          <a:xfrm>
            <a:off x="18108" y="6434772"/>
            <a:ext cx="11254635" cy="369332"/>
          </a:xfrm>
          <a:prstGeom prst="rect">
            <a:avLst/>
          </a:prstGeom>
          <a:noFill/>
        </p:spPr>
        <p:txBody>
          <a:bodyPr wrap="square" rtlCol="0">
            <a:spAutoFit/>
          </a:bodyPr>
          <a:lstStyle/>
          <a:p>
            <a:r>
              <a:rPr lang="en-CA" dirty="0"/>
              <a:t>http://sneakernews.com/wp-content/uploads/2011/02/star-wars-imperial-guard.jpg</a:t>
            </a:r>
          </a:p>
        </p:txBody>
      </p:sp>
      <p:sp>
        <p:nvSpPr>
          <p:cNvPr id="3" name="Arrow: Right 2"/>
          <p:cNvSpPr/>
          <p:nvPr/>
        </p:nvSpPr>
        <p:spPr>
          <a:xfrm>
            <a:off x="5645426" y="2973788"/>
            <a:ext cx="937001" cy="16220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99810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Model Selection</a:t>
            </a:r>
          </a:p>
        </p:txBody>
      </p:sp>
      <p:sp>
        <p:nvSpPr>
          <p:cNvPr id="3" name="Content Placeholder 2"/>
          <p:cNvSpPr>
            <a:spLocks noGrp="1"/>
          </p:cNvSpPr>
          <p:nvPr>
            <p:ph idx="1"/>
          </p:nvPr>
        </p:nvSpPr>
        <p:spPr>
          <a:xfrm>
            <a:off x="846151" y="1956222"/>
            <a:ext cx="10515600" cy="4351338"/>
          </a:xfrm>
        </p:spPr>
        <p:txBody>
          <a:bodyPr>
            <a:normAutofit/>
          </a:bodyPr>
          <a:lstStyle/>
          <a:p>
            <a:pPr marL="0" indent="0">
              <a:buNone/>
            </a:pPr>
            <a:r>
              <a:rPr lang="en-CA" sz="2800" dirty="0"/>
              <a:t>What kind of things do you want to do with your data?</a:t>
            </a:r>
          </a:p>
          <a:p>
            <a:pPr marL="0" indent="0">
              <a:buNone/>
            </a:pPr>
            <a:endParaRPr lang="en-CA" sz="2800" dirty="0"/>
          </a:p>
          <a:p>
            <a:pPr marL="0" indent="0">
              <a:buNone/>
            </a:pPr>
            <a:r>
              <a:rPr lang="en-CA" sz="2800" dirty="0"/>
              <a:t>Classification: is this a bad thing or not?</a:t>
            </a:r>
          </a:p>
          <a:p>
            <a:pPr marL="0" indent="0">
              <a:buNone/>
            </a:pPr>
            <a:r>
              <a:rPr lang="en-CA" sz="2800" dirty="0"/>
              <a:t>Clustering: is this thing like the other things?</a:t>
            </a:r>
          </a:p>
          <a:p>
            <a:pPr marL="0" indent="0">
              <a:buNone/>
            </a:pPr>
            <a:r>
              <a:rPr lang="en-CA" sz="2800" dirty="0"/>
              <a:t>Modeling: is this kind of thing happening?</a:t>
            </a:r>
          </a:p>
        </p:txBody>
      </p:sp>
    </p:spTree>
    <p:extLst>
      <p:ext uri="{BB962C8B-B14F-4D97-AF65-F5344CB8AC3E}">
        <p14:creationId xmlns:p14="http://schemas.microsoft.com/office/powerpoint/2010/main" val="2480347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mocklogic.com/wp-content/uploads/2016/05/don__t_panic_by_vigilantmead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75" y="0"/>
            <a:ext cx="5300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2635" y="6424654"/>
            <a:ext cx="11879249" cy="369332"/>
          </a:xfrm>
          <a:prstGeom prst="rect">
            <a:avLst/>
          </a:prstGeom>
          <a:noFill/>
        </p:spPr>
        <p:txBody>
          <a:bodyPr wrap="square" rtlCol="0">
            <a:spAutoFit/>
          </a:bodyPr>
          <a:lstStyle/>
          <a:p>
            <a:r>
              <a:rPr lang="en-CA" dirty="0">
                <a:solidFill>
                  <a:schemeClr val="tx1">
                    <a:lumMod val="65000"/>
                    <a:lumOff val="35000"/>
                  </a:schemeClr>
                </a:solidFill>
              </a:rPr>
              <a:t>http://mocklogic.com/wp-content/uploads/2016/05/don__t_panic_by_vigilantmeadow.jpg</a:t>
            </a:r>
          </a:p>
        </p:txBody>
      </p:sp>
    </p:spTree>
    <p:extLst>
      <p:ext uri="{BB962C8B-B14F-4D97-AF65-F5344CB8AC3E}">
        <p14:creationId xmlns:p14="http://schemas.microsoft.com/office/powerpoint/2010/main" val="710131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Support vector machines</a:t>
            </a:r>
          </a:p>
        </p:txBody>
      </p:sp>
      <p:sp>
        <p:nvSpPr>
          <p:cNvPr id="4" name="Text Placeholder 3"/>
          <p:cNvSpPr>
            <a:spLocks noGrp="1"/>
          </p:cNvSpPr>
          <p:nvPr>
            <p:ph type="body" sz="half" idx="2"/>
          </p:nvPr>
        </p:nvSpPr>
        <p:spPr/>
        <p:txBody>
          <a:bodyPr>
            <a:noAutofit/>
          </a:bodyPr>
          <a:lstStyle/>
          <a:p>
            <a:r>
              <a:rPr lang="en-CA" sz="2800" dirty="0"/>
              <a:t>Uses vector of features</a:t>
            </a:r>
          </a:p>
          <a:p>
            <a:r>
              <a:rPr lang="en-CA" sz="2800" dirty="0"/>
              <a:t>Each vector has a weight (support)</a:t>
            </a:r>
          </a:p>
          <a:p>
            <a:r>
              <a:rPr lang="en-CA" sz="2800" dirty="0"/>
              <a:t>Try to maximize the hyperplane space between these vectors</a:t>
            </a:r>
          </a:p>
          <a:p>
            <a:endParaRPr lang="en-CA" sz="2800" dirty="0"/>
          </a:p>
        </p:txBody>
      </p:sp>
      <p:pic>
        <p:nvPicPr>
          <p:cNvPr id="7172" name="Picture 4" descr="Related ima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0789" y="2245493"/>
            <a:ext cx="5952176" cy="4171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724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Punch it </a:t>
            </a:r>
            <a:r>
              <a:rPr lang="en-CA" dirty="0" err="1"/>
              <a:t>Chewie</a:t>
            </a:r>
            <a:r>
              <a:rPr lang="en-CA" dirty="0"/>
              <a:t>!</a:t>
            </a:r>
          </a:p>
        </p:txBody>
      </p:sp>
      <p:sp>
        <p:nvSpPr>
          <p:cNvPr id="3" name="Content Placeholder 2"/>
          <p:cNvSpPr>
            <a:spLocks noGrp="1"/>
          </p:cNvSpPr>
          <p:nvPr>
            <p:ph idx="1"/>
          </p:nvPr>
        </p:nvSpPr>
        <p:spPr/>
        <p:txBody>
          <a:bodyPr/>
          <a:lstStyle/>
          <a:p>
            <a:endParaRPr lang="en-CA"/>
          </a:p>
        </p:txBody>
      </p:sp>
      <p:sp>
        <p:nvSpPr>
          <p:cNvPr id="4" name="Text Placeholder 3"/>
          <p:cNvSpPr>
            <a:spLocks noGrp="1"/>
          </p:cNvSpPr>
          <p:nvPr>
            <p:ph type="body" sz="half" idx="2"/>
          </p:nvPr>
        </p:nvSpPr>
        <p:spPr/>
        <p:txBody>
          <a:bodyPr/>
          <a:lstStyle/>
          <a:p>
            <a:endParaRPr lang="en-CA"/>
          </a:p>
        </p:txBody>
      </p:sp>
      <p:pic>
        <p:nvPicPr>
          <p:cNvPr id="3076" name="Picture 4" descr="http://i.imgur.com/FEdl3xQ.jpg" title="Punch It Chew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 y="1792936"/>
            <a:ext cx="12192000" cy="5229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1562" y="6561972"/>
            <a:ext cx="9422296" cy="338554"/>
          </a:xfrm>
          <a:prstGeom prst="rect">
            <a:avLst/>
          </a:prstGeom>
          <a:noFill/>
        </p:spPr>
        <p:txBody>
          <a:bodyPr wrap="square" rtlCol="0">
            <a:spAutoFit/>
          </a:bodyPr>
          <a:lstStyle/>
          <a:p>
            <a:r>
              <a:rPr lang="en-CA" sz="1600" dirty="0"/>
              <a:t>http://i.imgur.com/FEdl3xQ.jpg</a:t>
            </a:r>
          </a:p>
        </p:txBody>
      </p:sp>
    </p:spTree>
    <p:extLst>
      <p:ext uri="{BB962C8B-B14F-4D97-AF65-F5344CB8AC3E}">
        <p14:creationId xmlns:p14="http://schemas.microsoft.com/office/powerpoint/2010/main" val="1016618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Classification: Support Vector Machines</a:t>
            </a:r>
          </a:p>
        </p:txBody>
      </p:sp>
      <p:sp>
        <p:nvSpPr>
          <p:cNvPr id="8" name="Text Placeholder 7"/>
          <p:cNvSpPr>
            <a:spLocks noGrp="1"/>
          </p:cNvSpPr>
          <p:nvPr>
            <p:ph type="body" sz="half" idx="2"/>
          </p:nvPr>
        </p:nvSpPr>
        <p:spPr>
          <a:xfrm>
            <a:off x="6874622" y="2537100"/>
            <a:ext cx="4527547" cy="3432319"/>
          </a:xfrm>
        </p:spPr>
        <p:txBody>
          <a:bodyPr>
            <a:normAutofit/>
          </a:bodyPr>
          <a:lstStyle/>
          <a:p>
            <a:r>
              <a:rPr lang="en-CA" sz="2800" dirty="0"/>
              <a:t>Relies on hyperplanes</a:t>
            </a:r>
          </a:p>
          <a:p>
            <a:endParaRPr lang="en-CA" sz="2800" dirty="0"/>
          </a:p>
          <a:p>
            <a:r>
              <a:rPr lang="en-CA" sz="2800" dirty="0"/>
              <a:t>Re. The distance between two objects where every feature is a dimension.</a:t>
            </a:r>
          </a:p>
        </p:txBody>
      </p:sp>
      <p:pic>
        <p:nvPicPr>
          <p:cNvPr id="10" name="Picture 2" descr="Image result for hyperpla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2975" y="2119313"/>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24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Support vector machines</a:t>
            </a:r>
          </a:p>
        </p:txBody>
      </p:sp>
      <p:sp>
        <p:nvSpPr>
          <p:cNvPr id="4" name="Text Placeholder 3"/>
          <p:cNvSpPr>
            <a:spLocks noGrp="1"/>
          </p:cNvSpPr>
          <p:nvPr>
            <p:ph type="body" sz="half" idx="2"/>
          </p:nvPr>
        </p:nvSpPr>
        <p:spPr/>
        <p:txBody>
          <a:bodyPr>
            <a:noAutofit/>
          </a:bodyPr>
          <a:lstStyle/>
          <a:p>
            <a:r>
              <a:rPr lang="en-CA" sz="2800" dirty="0"/>
              <a:t>Uses vector of features</a:t>
            </a:r>
          </a:p>
          <a:p>
            <a:r>
              <a:rPr lang="en-CA" sz="2800" dirty="0"/>
              <a:t>Each vector has a weight (support)</a:t>
            </a:r>
          </a:p>
          <a:p>
            <a:r>
              <a:rPr lang="en-CA" sz="2800" dirty="0"/>
              <a:t>Try to maximize the hyperplane space between these vectors</a:t>
            </a:r>
          </a:p>
          <a:p>
            <a:endParaRPr lang="en-CA" sz="2800" dirty="0"/>
          </a:p>
        </p:txBody>
      </p:sp>
      <p:pic>
        <p:nvPicPr>
          <p:cNvPr id="7172" name="Picture 4" descr="Related ima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0789" y="2245493"/>
            <a:ext cx="5952176" cy="4171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401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About Me:</a:t>
            </a:r>
            <a:br>
              <a:rPr lang="en-CA" dirty="0"/>
            </a:br>
            <a:r>
              <a:rPr lang="en-CA" dirty="0"/>
              <a:t>The Man, The Myth, The Nerd</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1715" y="2195430"/>
            <a:ext cx="5470090" cy="4245128"/>
          </a:xfrm>
        </p:spPr>
      </p:pic>
      <p:pic>
        <p:nvPicPr>
          <p:cNvPr id="8194"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270" y="2981745"/>
            <a:ext cx="4344074" cy="26570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1318" y="6488668"/>
            <a:ext cx="9390491" cy="369332"/>
          </a:xfrm>
          <a:prstGeom prst="rect">
            <a:avLst/>
          </a:prstGeom>
          <a:noFill/>
        </p:spPr>
        <p:txBody>
          <a:bodyPr wrap="square" rtlCol="0">
            <a:spAutoFit/>
          </a:bodyPr>
          <a:lstStyle/>
          <a:p>
            <a:r>
              <a:rPr lang="en-CA" dirty="0"/>
              <a:t>https://pbs.twimg.com/media/C9nxVrmXYAAQM2-.jpg</a:t>
            </a:r>
          </a:p>
        </p:txBody>
      </p:sp>
    </p:spTree>
    <p:extLst>
      <p:ext uri="{BB962C8B-B14F-4D97-AF65-F5344CB8AC3E}">
        <p14:creationId xmlns:p14="http://schemas.microsoft.com/office/powerpoint/2010/main" val="714010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Classification: Support Vector Machines</a:t>
            </a:r>
          </a:p>
        </p:txBody>
      </p:sp>
      <p:sp>
        <p:nvSpPr>
          <p:cNvPr id="3" name="Content Placeholder 2"/>
          <p:cNvSpPr>
            <a:spLocks noGrp="1"/>
          </p:cNvSpPr>
          <p:nvPr>
            <p:ph idx="1"/>
          </p:nvPr>
        </p:nvSpPr>
        <p:spPr/>
        <p:txBody>
          <a:bodyPr>
            <a:normAutofit/>
          </a:bodyPr>
          <a:lstStyle/>
          <a:p>
            <a:pPr marL="0" indent="0">
              <a:buNone/>
            </a:pPr>
            <a:r>
              <a:rPr lang="en-CA" sz="2800" dirty="0"/>
              <a:t>Packages:</a:t>
            </a:r>
          </a:p>
          <a:p>
            <a:pPr marL="0" indent="0">
              <a:buNone/>
            </a:pPr>
            <a:r>
              <a:rPr lang="en-CA" sz="2800" dirty="0"/>
              <a:t>		</a:t>
            </a:r>
            <a:r>
              <a:rPr lang="en-CA" sz="2800" dirty="0" err="1"/>
              <a:t>Libsvm</a:t>
            </a:r>
            <a:r>
              <a:rPr lang="en-CA" sz="2800" dirty="0"/>
              <a:t> (C)</a:t>
            </a:r>
          </a:p>
          <a:p>
            <a:pPr marL="0" indent="0">
              <a:buNone/>
            </a:pPr>
            <a:r>
              <a:rPr lang="en-CA" sz="2800" dirty="0"/>
              <a:t>		e1071 (R)</a:t>
            </a:r>
          </a:p>
          <a:p>
            <a:pPr marL="0" indent="0">
              <a:buNone/>
            </a:pPr>
            <a:r>
              <a:rPr lang="en-CA" sz="2800" dirty="0"/>
              <a:t>		</a:t>
            </a:r>
            <a:r>
              <a:rPr lang="en-CA" sz="2800" dirty="0" err="1"/>
              <a:t>scikit</a:t>
            </a:r>
            <a:r>
              <a:rPr lang="en-CA" sz="2800" dirty="0"/>
              <a:t>-learn (Python)</a:t>
            </a:r>
          </a:p>
          <a:p>
            <a:pPr marL="0" indent="0">
              <a:buNone/>
            </a:pPr>
            <a:r>
              <a:rPr lang="en-CA" sz="2800" dirty="0"/>
              <a:t>		Shogun(Python, C++)</a:t>
            </a:r>
          </a:p>
          <a:p>
            <a:pPr marL="0" indent="0">
              <a:buNone/>
            </a:pPr>
            <a:r>
              <a:rPr lang="en-CA" sz="2800" dirty="0"/>
              <a:t>		Hector(Go)</a:t>
            </a:r>
          </a:p>
          <a:p>
            <a:pPr marL="0" indent="0">
              <a:buNone/>
            </a:pPr>
            <a:r>
              <a:rPr lang="en-CA" sz="2800" dirty="0"/>
              <a:t>		</a:t>
            </a:r>
          </a:p>
        </p:txBody>
      </p:sp>
    </p:spTree>
    <p:extLst>
      <p:ext uri="{BB962C8B-B14F-4D97-AF65-F5344CB8AC3E}">
        <p14:creationId xmlns:p14="http://schemas.microsoft.com/office/powerpoint/2010/main" val="2184013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Classification: Neural Networks</a:t>
            </a:r>
          </a:p>
        </p:txBody>
      </p:sp>
      <p:sp>
        <p:nvSpPr>
          <p:cNvPr id="5" name="Text Placeholder 4"/>
          <p:cNvSpPr>
            <a:spLocks noGrp="1"/>
          </p:cNvSpPr>
          <p:nvPr>
            <p:ph type="body" sz="half" idx="2"/>
          </p:nvPr>
        </p:nvSpPr>
        <p:spPr/>
        <p:txBody>
          <a:bodyPr>
            <a:normAutofit/>
          </a:bodyPr>
          <a:lstStyle/>
          <a:p>
            <a:r>
              <a:rPr lang="en-CA" sz="2400" dirty="0"/>
              <a:t>Made to emulate how the brain works</a:t>
            </a:r>
          </a:p>
          <a:p>
            <a:r>
              <a:rPr lang="en-CA" sz="2400" dirty="0"/>
              <a:t>Each neuron is a small decision function</a:t>
            </a:r>
          </a:p>
          <a:p>
            <a:r>
              <a:rPr lang="en-CA" sz="2400" dirty="0"/>
              <a:t>Been around since the 60’s but only recently become powerful</a:t>
            </a:r>
          </a:p>
        </p:txBody>
      </p:sp>
      <p:pic>
        <p:nvPicPr>
          <p:cNvPr id="6146" name="Picture 2" descr="Image result for neural network"/>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2919" y="2258805"/>
            <a:ext cx="5548131" cy="38000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9012" y="6312610"/>
            <a:ext cx="6090699" cy="369332"/>
          </a:xfrm>
          <a:prstGeom prst="rect">
            <a:avLst/>
          </a:prstGeom>
          <a:noFill/>
        </p:spPr>
        <p:txBody>
          <a:bodyPr wrap="square" rtlCol="0">
            <a:spAutoFit/>
          </a:bodyPr>
          <a:lstStyle/>
          <a:p>
            <a:r>
              <a:rPr lang="en-CA" dirty="0"/>
              <a:t>http://cs231n.github.io/assets/nn1/neural_net.jpeg</a:t>
            </a:r>
          </a:p>
        </p:txBody>
      </p:sp>
    </p:spTree>
    <p:extLst>
      <p:ext uri="{BB962C8B-B14F-4D97-AF65-F5344CB8AC3E}">
        <p14:creationId xmlns:p14="http://schemas.microsoft.com/office/powerpoint/2010/main" val="2226573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Neural networks</a:t>
            </a:r>
          </a:p>
        </p:txBody>
      </p:sp>
      <p:sp>
        <p:nvSpPr>
          <p:cNvPr id="3" name="Content Placeholder 2"/>
          <p:cNvSpPr>
            <a:spLocks noGrp="1"/>
          </p:cNvSpPr>
          <p:nvPr>
            <p:ph idx="1"/>
          </p:nvPr>
        </p:nvSpPr>
        <p:spPr/>
        <p:txBody>
          <a:bodyPr>
            <a:normAutofit/>
          </a:bodyPr>
          <a:lstStyle/>
          <a:p>
            <a:pPr marL="0" indent="0">
              <a:buNone/>
            </a:pPr>
            <a:r>
              <a:rPr lang="en-CA" sz="2800" dirty="0"/>
              <a:t>Packages:</a:t>
            </a:r>
          </a:p>
          <a:p>
            <a:pPr marL="0" indent="0">
              <a:buNone/>
            </a:pPr>
            <a:r>
              <a:rPr lang="en-CA" sz="2800" dirty="0"/>
              <a:t>		</a:t>
            </a:r>
            <a:r>
              <a:rPr lang="en-CA" sz="2800" dirty="0" err="1"/>
              <a:t>PyTorche</a:t>
            </a:r>
            <a:r>
              <a:rPr lang="en-CA" sz="2800" dirty="0"/>
              <a:t> (Facebook)</a:t>
            </a:r>
          </a:p>
          <a:p>
            <a:pPr marL="0" indent="0">
              <a:buNone/>
            </a:pPr>
            <a:r>
              <a:rPr lang="en-CA" sz="2800" dirty="0"/>
              <a:t>		</a:t>
            </a:r>
            <a:r>
              <a:rPr lang="en-CA" sz="2800" dirty="0" err="1"/>
              <a:t>TensorFlow</a:t>
            </a:r>
            <a:r>
              <a:rPr lang="en-CA" sz="2800" dirty="0"/>
              <a:t> (Google)</a:t>
            </a:r>
          </a:p>
          <a:p>
            <a:pPr marL="0" indent="0">
              <a:buNone/>
            </a:pPr>
            <a:r>
              <a:rPr lang="en-CA" sz="2800" dirty="0"/>
              <a:t>		</a:t>
            </a:r>
            <a:r>
              <a:rPr lang="en-CA" sz="2800" dirty="0" err="1"/>
              <a:t>OpenNN</a:t>
            </a:r>
            <a:r>
              <a:rPr lang="en-CA" sz="2800" dirty="0"/>
              <a:t>( C++ )</a:t>
            </a:r>
          </a:p>
          <a:p>
            <a:pPr marL="0" indent="0">
              <a:buNone/>
            </a:pPr>
            <a:r>
              <a:rPr lang="en-CA" sz="2800" dirty="0"/>
              <a:t>		</a:t>
            </a:r>
          </a:p>
        </p:txBody>
      </p:sp>
    </p:spTree>
    <p:extLst>
      <p:ext uri="{BB962C8B-B14F-4D97-AF65-F5344CB8AC3E}">
        <p14:creationId xmlns:p14="http://schemas.microsoft.com/office/powerpoint/2010/main" val="1516613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Let’s Compare Some Results</a:t>
            </a:r>
          </a:p>
        </p:txBody>
      </p:sp>
      <p:sp>
        <p:nvSpPr>
          <p:cNvPr id="3" name="Content Placeholder 2"/>
          <p:cNvSpPr>
            <a:spLocks noGrp="1"/>
          </p:cNvSpPr>
          <p:nvPr>
            <p:ph idx="1"/>
          </p:nvPr>
        </p:nvSpPr>
        <p:spPr/>
        <p:txBody>
          <a:bodyPr>
            <a:noAutofit/>
          </a:bodyPr>
          <a:lstStyle/>
          <a:p>
            <a:pPr marL="0" indent="0">
              <a:buNone/>
            </a:pPr>
            <a:r>
              <a:rPr lang="en-CA" sz="2400" dirty="0"/>
              <a:t>Models</a:t>
            </a:r>
          </a:p>
          <a:p>
            <a:pPr marL="0" indent="0">
              <a:buNone/>
            </a:pPr>
            <a:r>
              <a:rPr lang="en-CA" sz="2400" dirty="0"/>
              <a:t>	Support Vector Machines</a:t>
            </a:r>
          </a:p>
          <a:p>
            <a:pPr marL="0" indent="0">
              <a:buNone/>
            </a:pPr>
            <a:r>
              <a:rPr lang="en-CA" sz="2400" dirty="0"/>
              <a:t>	Neural Networks</a:t>
            </a:r>
          </a:p>
          <a:p>
            <a:pPr marL="0" indent="0">
              <a:buNone/>
            </a:pPr>
            <a:r>
              <a:rPr lang="en-CA" sz="2400" dirty="0"/>
              <a:t>Data</a:t>
            </a:r>
          </a:p>
          <a:p>
            <a:pPr marL="0" indent="0">
              <a:buNone/>
            </a:pPr>
            <a:r>
              <a:rPr lang="en-CA" sz="2400" dirty="0"/>
              <a:t>	1999 KDD Cup Events</a:t>
            </a:r>
          </a:p>
          <a:p>
            <a:pPr marL="0" indent="0">
              <a:buNone/>
            </a:pPr>
            <a:r>
              <a:rPr lang="en-CA" sz="2400" dirty="0"/>
              <a:t>		(ACM Special Interest Group on Knowledge Discover and 			Data Mining)</a:t>
            </a:r>
          </a:p>
          <a:p>
            <a:pPr marL="0" indent="0">
              <a:buNone/>
            </a:pPr>
            <a:r>
              <a:rPr lang="en-CA" sz="2400" dirty="0"/>
              <a:t>		http://kdd.ics.uci.edu/databases/kddcup99/kddcup99.html</a:t>
            </a:r>
          </a:p>
        </p:txBody>
      </p:sp>
    </p:spTree>
    <p:extLst>
      <p:ext uri="{BB962C8B-B14F-4D97-AF65-F5344CB8AC3E}">
        <p14:creationId xmlns:p14="http://schemas.microsoft.com/office/powerpoint/2010/main" val="4084011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KDD Profile</a:t>
            </a:r>
          </a:p>
        </p:txBody>
      </p:sp>
      <p:sp>
        <p:nvSpPr>
          <p:cNvPr id="3" name="Content Placeholder 2"/>
          <p:cNvSpPr>
            <a:spLocks noGrp="1"/>
          </p:cNvSpPr>
          <p:nvPr>
            <p:ph idx="1"/>
          </p:nvPr>
        </p:nvSpPr>
        <p:spPr/>
        <p:txBody>
          <a:bodyPr>
            <a:normAutofit/>
          </a:bodyPr>
          <a:lstStyle/>
          <a:p>
            <a:pPr marL="0" indent="0">
              <a:buNone/>
            </a:pPr>
            <a:r>
              <a:rPr lang="en-CA" sz="2800" dirty="0"/>
              <a:t>Types of traffic:</a:t>
            </a:r>
          </a:p>
          <a:p>
            <a:pPr marL="0" indent="0">
              <a:buNone/>
            </a:pPr>
            <a:r>
              <a:rPr lang="en-CA" sz="2800" dirty="0"/>
              <a:t>	Normal			10000 cases</a:t>
            </a:r>
          </a:p>
          <a:p>
            <a:pPr marL="0" indent="0">
              <a:buNone/>
            </a:pPr>
            <a:r>
              <a:rPr lang="en-CA" sz="2800" dirty="0"/>
              <a:t>					500 Labeled as “noise”</a:t>
            </a:r>
          </a:p>
          <a:p>
            <a:pPr marL="0" indent="0">
              <a:buNone/>
            </a:pPr>
            <a:r>
              <a:rPr lang="en-CA" sz="2800" dirty="0"/>
              <a:t>	Buffer Overflow		30	</a:t>
            </a:r>
          </a:p>
          <a:p>
            <a:pPr marL="0" indent="0">
              <a:buNone/>
            </a:pPr>
            <a:r>
              <a:rPr lang="en-CA" sz="2800" dirty="0"/>
              <a:t>	Rootkit			10</a:t>
            </a:r>
          </a:p>
          <a:p>
            <a:pPr marL="0" indent="0">
              <a:buNone/>
            </a:pPr>
            <a:r>
              <a:rPr lang="en-CA" sz="2800" dirty="0"/>
              <a:t>	Satan				1589</a:t>
            </a:r>
          </a:p>
          <a:p>
            <a:pPr marL="0" indent="0">
              <a:buNone/>
            </a:pPr>
            <a:r>
              <a:rPr lang="en-CA" sz="2800" dirty="0"/>
              <a:t>	</a:t>
            </a:r>
            <a:r>
              <a:rPr lang="en-CA" sz="2800" dirty="0" err="1"/>
              <a:t>TearDrop</a:t>
            </a:r>
            <a:r>
              <a:rPr lang="en-CA" sz="2800" dirty="0"/>
              <a:t>			979</a:t>
            </a:r>
          </a:p>
        </p:txBody>
      </p:sp>
    </p:spTree>
    <p:extLst>
      <p:ext uri="{BB962C8B-B14F-4D97-AF65-F5344CB8AC3E}">
        <p14:creationId xmlns:p14="http://schemas.microsoft.com/office/powerpoint/2010/main" val="2229457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KDD Features</a:t>
            </a:r>
          </a:p>
        </p:txBody>
      </p:sp>
      <p:sp>
        <p:nvSpPr>
          <p:cNvPr id="3" name="Content Placeholder 2"/>
          <p:cNvSpPr>
            <a:spLocks noGrp="1"/>
          </p:cNvSpPr>
          <p:nvPr>
            <p:ph idx="1"/>
          </p:nvPr>
        </p:nvSpPr>
        <p:spPr>
          <a:xfrm>
            <a:off x="1202919" y="2011680"/>
            <a:ext cx="9784080" cy="3523517"/>
          </a:xfrm>
        </p:spPr>
        <p:txBody>
          <a:bodyPr numCol="2">
            <a:normAutofit/>
          </a:bodyPr>
          <a:lstStyle/>
          <a:p>
            <a:pPr marL="0" lvl="0" indent="0" eaLnBrk="0" fontAlgn="base" hangingPunct="0">
              <a:lnSpc>
                <a:spcPct val="100000"/>
              </a:lnSpc>
              <a:spcBef>
                <a:spcPct val="0"/>
              </a:spcBef>
              <a:spcAft>
                <a:spcPct val="0"/>
              </a:spcAft>
              <a:buClrTx/>
              <a:buNone/>
            </a:pPr>
            <a:r>
              <a:rPr lang="en-US" altLang="en-US" sz="2800" dirty="0"/>
              <a:t>Duration</a:t>
            </a:r>
          </a:p>
          <a:p>
            <a:pPr marL="0" lvl="0" indent="0" eaLnBrk="0" fontAlgn="base" hangingPunct="0">
              <a:lnSpc>
                <a:spcPct val="100000"/>
              </a:lnSpc>
              <a:spcBef>
                <a:spcPct val="0"/>
              </a:spcBef>
              <a:spcAft>
                <a:spcPct val="0"/>
              </a:spcAft>
              <a:buClrTx/>
              <a:buNone/>
            </a:pPr>
            <a:r>
              <a:rPr lang="en-US" altLang="en-US" sz="2800" dirty="0"/>
              <a:t>Protocol Type</a:t>
            </a:r>
          </a:p>
          <a:p>
            <a:pPr marL="0" lvl="0" indent="0" eaLnBrk="0" fontAlgn="base" hangingPunct="0">
              <a:lnSpc>
                <a:spcPct val="100000"/>
              </a:lnSpc>
              <a:spcBef>
                <a:spcPct val="0"/>
              </a:spcBef>
              <a:spcAft>
                <a:spcPct val="0"/>
              </a:spcAft>
              <a:buClrTx/>
              <a:buNone/>
            </a:pPr>
            <a:r>
              <a:rPr lang="en-US" altLang="en-US" sz="2800" dirty="0"/>
              <a:t>Service</a:t>
            </a:r>
          </a:p>
          <a:p>
            <a:pPr marL="0" lvl="0" indent="0" eaLnBrk="0" fontAlgn="base" hangingPunct="0">
              <a:lnSpc>
                <a:spcPct val="100000"/>
              </a:lnSpc>
              <a:spcBef>
                <a:spcPct val="0"/>
              </a:spcBef>
              <a:spcAft>
                <a:spcPct val="0"/>
              </a:spcAft>
              <a:buClrTx/>
              <a:buNone/>
            </a:pPr>
            <a:r>
              <a:rPr lang="en-US" altLang="en-US" sz="2800" dirty="0"/>
              <a:t>Flag</a:t>
            </a:r>
          </a:p>
          <a:p>
            <a:pPr marL="0" lvl="0" indent="0" eaLnBrk="0" fontAlgn="base" hangingPunct="0">
              <a:lnSpc>
                <a:spcPct val="100000"/>
              </a:lnSpc>
              <a:spcBef>
                <a:spcPct val="0"/>
              </a:spcBef>
              <a:spcAft>
                <a:spcPct val="0"/>
              </a:spcAft>
              <a:buClrTx/>
              <a:buNone/>
            </a:pPr>
            <a:r>
              <a:rPr lang="en-US" altLang="en-US" sz="2800" dirty="0"/>
              <a:t>Source Bytes</a:t>
            </a:r>
          </a:p>
          <a:p>
            <a:pPr marL="0" lvl="0" indent="0" eaLnBrk="0" fontAlgn="base" hangingPunct="0">
              <a:lnSpc>
                <a:spcPct val="100000"/>
              </a:lnSpc>
              <a:spcBef>
                <a:spcPct val="0"/>
              </a:spcBef>
              <a:spcAft>
                <a:spcPct val="0"/>
              </a:spcAft>
              <a:buClrTx/>
              <a:buNone/>
            </a:pPr>
            <a:r>
              <a:rPr lang="en-US" altLang="en-US" sz="2800" dirty="0" err="1"/>
              <a:t>Dest</a:t>
            </a:r>
            <a:r>
              <a:rPr lang="en-US" altLang="en-US" sz="2800" dirty="0"/>
              <a:t> Bytes</a:t>
            </a:r>
          </a:p>
          <a:p>
            <a:pPr marL="0" lvl="0" indent="0" eaLnBrk="0" fontAlgn="base" hangingPunct="0">
              <a:lnSpc>
                <a:spcPct val="100000"/>
              </a:lnSpc>
              <a:spcBef>
                <a:spcPct val="0"/>
              </a:spcBef>
              <a:spcAft>
                <a:spcPct val="0"/>
              </a:spcAft>
              <a:buClrTx/>
              <a:buNone/>
            </a:pPr>
            <a:r>
              <a:rPr lang="en-US" altLang="en-US" sz="2800" dirty="0"/>
              <a:t>Land</a:t>
            </a:r>
          </a:p>
          <a:p>
            <a:pPr marL="0" lvl="0" indent="0" eaLnBrk="0" fontAlgn="base" hangingPunct="0">
              <a:lnSpc>
                <a:spcPct val="100000"/>
              </a:lnSpc>
              <a:spcBef>
                <a:spcPct val="0"/>
              </a:spcBef>
              <a:spcAft>
                <a:spcPct val="0"/>
              </a:spcAft>
              <a:buClrTx/>
              <a:buNone/>
            </a:pPr>
            <a:r>
              <a:rPr lang="en-US" altLang="en-US" sz="2800" dirty="0"/>
              <a:t>Wrong Fragment</a:t>
            </a:r>
          </a:p>
          <a:p>
            <a:pPr marL="0" lvl="0" indent="0" eaLnBrk="0" fontAlgn="base" hangingPunct="0">
              <a:lnSpc>
                <a:spcPct val="100000"/>
              </a:lnSpc>
              <a:spcBef>
                <a:spcPct val="0"/>
              </a:spcBef>
              <a:spcAft>
                <a:spcPct val="0"/>
              </a:spcAft>
              <a:buClrTx/>
              <a:buNone/>
            </a:pPr>
            <a:r>
              <a:rPr lang="en-US" altLang="en-US" sz="2800" dirty="0"/>
              <a:t>Urgent</a:t>
            </a:r>
          </a:p>
          <a:p>
            <a:pPr marL="0" lvl="0" indent="0" eaLnBrk="0" fontAlgn="base" hangingPunct="0">
              <a:lnSpc>
                <a:spcPct val="100000"/>
              </a:lnSpc>
              <a:spcBef>
                <a:spcPct val="0"/>
              </a:spcBef>
              <a:spcAft>
                <a:spcPct val="0"/>
              </a:spcAft>
              <a:buClrTx/>
              <a:buNone/>
            </a:pPr>
            <a:r>
              <a:rPr lang="en-US" altLang="en-US" sz="2800" dirty="0"/>
              <a:t>Hot</a:t>
            </a:r>
          </a:p>
          <a:p>
            <a:pPr marL="0" lvl="0" indent="0" eaLnBrk="0" fontAlgn="base" hangingPunct="0">
              <a:lnSpc>
                <a:spcPct val="100000"/>
              </a:lnSpc>
              <a:spcBef>
                <a:spcPct val="0"/>
              </a:spcBef>
              <a:spcAft>
                <a:spcPct val="0"/>
              </a:spcAft>
              <a:buClrTx/>
              <a:buNone/>
            </a:pPr>
            <a:r>
              <a:rPr lang="en-US" altLang="en-US" sz="2800" dirty="0"/>
              <a:t>Number Failed</a:t>
            </a:r>
          </a:p>
          <a:p>
            <a:pPr marL="0" lvl="0" indent="0" eaLnBrk="0" fontAlgn="base" hangingPunct="0">
              <a:lnSpc>
                <a:spcPct val="100000"/>
              </a:lnSpc>
              <a:spcBef>
                <a:spcPct val="0"/>
              </a:spcBef>
              <a:spcAft>
                <a:spcPct val="0"/>
              </a:spcAft>
              <a:buClrTx/>
              <a:buNone/>
            </a:pPr>
            <a:r>
              <a:rPr lang="en-US" altLang="en-US" sz="2800" dirty="0"/>
              <a:t>Logged In</a:t>
            </a:r>
          </a:p>
          <a:p>
            <a:pPr marL="0" lvl="0" indent="0" eaLnBrk="0" fontAlgn="base" hangingPunct="0">
              <a:lnSpc>
                <a:spcPct val="100000"/>
              </a:lnSpc>
              <a:spcBef>
                <a:spcPct val="0"/>
              </a:spcBef>
              <a:spcAft>
                <a:spcPct val="0"/>
              </a:spcAft>
              <a:buClrTx/>
              <a:buNone/>
            </a:pPr>
            <a:r>
              <a:rPr lang="en-US" altLang="en-US" sz="2800" dirty="0"/>
              <a:t>Root Shell</a:t>
            </a:r>
          </a:p>
          <a:p>
            <a:pPr marL="0" lvl="0" indent="0" eaLnBrk="0" fontAlgn="base" hangingPunct="0">
              <a:lnSpc>
                <a:spcPct val="100000"/>
              </a:lnSpc>
              <a:spcBef>
                <a:spcPct val="0"/>
              </a:spcBef>
              <a:spcAft>
                <a:spcPct val="0"/>
              </a:spcAft>
              <a:buClrTx/>
              <a:buNone/>
            </a:pPr>
            <a:r>
              <a:rPr lang="en-US" altLang="en-US" sz="2800" dirty="0"/>
              <a:t>Etc.</a:t>
            </a:r>
          </a:p>
        </p:txBody>
      </p:sp>
      <p:sp>
        <p:nvSpPr>
          <p:cNvPr id="4" name="TextBox 3"/>
          <p:cNvSpPr txBox="1"/>
          <p:nvPr/>
        </p:nvSpPr>
        <p:spPr>
          <a:xfrm>
            <a:off x="1073425" y="5535197"/>
            <a:ext cx="10535479" cy="954107"/>
          </a:xfrm>
          <a:prstGeom prst="rect">
            <a:avLst/>
          </a:prstGeom>
          <a:noFill/>
        </p:spPr>
        <p:txBody>
          <a:bodyPr wrap="square" rtlCol="0">
            <a:spAutoFit/>
          </a:bodyPr>
          <a:lstStyle/>
          <a:p>
            <a:endParaRPr lang="en-CA" sz="2800" dirty="0"/>
          </a:p>
          <a:p>
            <a:r>
              <a:rPr lang="en-CA" sz="2800" dirty="0"/>
              <a:t>Source: http://kdd.ics.uci.edu/databases/kddcup99/kddcup.names</a:t>
            </a:r>
          </a:p>
        </p:txBody>
      </p:sp>
    </p:spTree>
    <p:extLst>
      <p:ext uri="{BB962C8B-B14F-4D97-AF65-F5344CB8AC3E}">
        <p14:creationId xmlns:p14="http://schemas.microsoft.com/office/powerpoint/2010/main" val="2313102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329097"/>
            <a:ext cx="10515600" cy="1325563"/>
          </a:xfrm>
        </p:spPr>
        <p:txBody>
          <a:bodyPr/>
          <a:lstStyle/>
          <a:p>
            <a:pPr algn="ctr"/>
            <a:r>
              <a:rPr lang="en-CA" dirty="0"/>
              <a:t>That’s All!</a:t>
            </a:r>
          </a:p>
        </p:txBody>
      </p:sp>
      <p:graphicFrame>
        <p:nvGraphicFramePr>
          <p:cNvPr id="2" name="Table 1"/>
          <p:cNvGraphicFramePr>
            <a:graphicFrameLocks noGrp="1"/>
          </p:cNvGraphicFramePr>
          <p:nvPr>
            <p:extLst>
              <p:ext uri="{D42A27DB-BD31-4B8C-83A1-F6EECF244321}">
                <p14:modId xmlns:p14="http://schemas.microsoft.com/office/powerpoint/2010/main" val="2810945588"/>
              </p:ext>
            </p:extLst>
          </p:nvPr>
        </p:nvGraphicFramePr>
        <p:xfrm>
          <a:off x="1767130" y="2170071"/>
          <a:ext cx="8655657" cy="4342045"/>
        </p:xfrm>
        <a:graphic>
          <a:graphicData uri="http://schemas.openxmlformats.org/drawingml/2006/table">
            <a:tbl>
              <a:tblPr firstRow="1" bandRow="1">
                <a:tableStyleId>{9D7B26C5-4107-4FEC-AEDC-1716B250A1EF}</a:tableStyleId>
              </a:tblPr>
              <a:tblGrid>
                <a:gridCol w="2885219">
                  <a:extLst>
                    <a:ext uri="{9D8B030D-6E8A-4147-A177-3AD203B41FA5}">
                      <a16:colId xmlns:a16="http://schemas.microsoft.com/office/drawing/2014/main" val="1855929564"/>
                    </a:ext>
                  </a:extLst>
                </a:gridCol>
                <a:gridCol w="2885219">
                  <a:extLst>
                    <a:ext uri="{9D8B030D-6E8A-4147-A177-3AD203B41FA5}">
                      <a16:colId xmlns:a16="http://schemas.microsoft.com/office/drawing/2014/main" val="3120260814"/>
                    </a:ext>
                  </a:extLst>
                </a:gridCol>
                <a:gridCol w="2885219">
                  <a:extLst>
                    <a:ext uri="{9D8B030D-6E8A-4147-A177-3AD203B41FA5}">
                      <a16:colId xmlns:a16="http://schemas.microsoft.com/office/drawing/2014/main" val="4002724658"/>
                    </a:ext>
                  </a:extLst>
                </a:gridCol>
              </a:tblGrid>
              <a:tr h="865425">
                <a:tc>
                  <a:txBody>
                    <a:bodyPr/>
                    <a:lstStyle/>
                    <a:p>
                      <a:endParaRPr lang="en-CA" sz="2400"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SVM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Neural</a:t>
                      </a:r>
                      <a:r>
                        <a:rPr lang="en-CA" sz="2400" baseline="0" dirty="0"/>
                        <a:t> Network</a:t>
                      </a:r>
                      <a:endParaRPr lang="en-CA"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707977980"/>
                  </a:ext>
                </a:extLst>
              </a:tr>
              <a:tr h="869155">
                <a:tc>
                  <a:txBody>
                    <a:bodyPr/>
                    <a:lstStyle/>
                    <a:p>
                      <a:r>
                        <a:rPr lang="en-CA" sz="2400" dirty="0"/>
                        <a:t>Benign Predictions</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6405 / 6407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5986 / 6407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17492294"/>
                  </a:ext>
                </a:extLst>
              </a:tr>
              <a:tr h="869155">
                <a:tc>
                  <a:txBody>
                    <a:bodyPr/>
                    <a:lstStyle/>
                    <a:p>
                      <a:r>
                        <a:rPr lang="en-CA" sz="2400" dirty="0"/>
                        <a:t>Malicious</a:t>
                      </a:r>
                      <a:r>
                        <a:rPr lang="en-CA" sz="2400" baseline="0" dirty="0"/>
                        <a:t> Predictions</a:t>
                      </a:r>
                      <a:endParaRPr lang="en-CA"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755 / 1271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908 / 1271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13856279"/>
                  </a:ext>
                </a:extLst>
              </a:tr>
              <a:tr h="869155">
                <a:tc>
                  <a:txBody>
                    <a:bodyPr/>
                    <a:lstStyle/>
                    <a:p>
                      <a:r>
                        <a:rPr lang="en-CA" sz="2400" dirty="0"/>
                        <a:t>Balanced Accuracy</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96.14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81.18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94052132"/>
                  </a:ext>
                </a:extLst>
              </a:tr>
              <a:tr h="869155">
                <a:tc>
                  <a:txBody>
                    <a:bodyPr/>
                    <a:lstStyle/>
                    <a:p>
                      <a:r>
                        <a:rPr lang="en-CA" sz="2400" dirty="0"/>
                        <a:t>Area</a:t>
                      </a:r>
                      <a:r>
                        <a:rPr lang="en-CA" sz="2400" baseline="0" dirty="0"/>
                        <a:t> Under the Curve</a:t>
                      </a:r>
                      <a:endParaRPr lang="en-CA"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79.69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82.58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143187530"/>
                  </a:ext>
                </a:extLst>
              </a:tr>
            </a:tbl>
          </a:graphicData>
        </a:graphic>
      </p:graphicFrame>
      <p:sp>
        <p:nvSpPr>
          <p:cNvPr id="5" name="Title 1"/>
          <p:cNvSpPr txBox="1">
            <a:spLocks/>
          </p:cNvSpPr>
          <p:nvPr/>
        </p:nvSpPr>
        <p:spPr>
          <a:xfrm>
            <a:off x="1202919" y="284176"/>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CA" dirty="0"/>
              <a:t>Let’s Compare Some Results</a:t>
            </a:r>
          </a:p>
        </p:txBody>
      </p:sp>
    </p:spTree>
    <p:extLst>
      <p:ext uri="{BB962C8B-B14F-4D97-AF65-F5344CB8AC3E}">
        <p14:creationId xmlns:p14="http://schemas.microsoft.com/office/powerpoint/2010/main" val="2209848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329097"/>
            <a:ext cx="10515600" cy="1325563"/>
          </a:xfrm>
        </p:spPr>
        <p:txBody>
          <a:bodyPr/>
          <a:lstStyle/>
          <a:p>
            <a:pPr algn="ctr"/>
            <a:r>
              <a:rPr lang="en-CA" dirty="0"/>
              <a:t>That’s All!</a:t>
            </a:r>
          </a:p>
        </p:txBody>
      </p:sp>
      <p:graphicFrame>
        <p:nvGraphicFramePr>
          <p:cNvPr id="2" name="Table 1"/>
          <p:cNvGraphicFramePr>
            <a:graphicFrameLocks noGrp="1"/>
          </p:cNvGraphicFramePr>
          <p:nvPr>
            <p:extLst>
              <p:ext uri="{D42A27DB-BD31-4B8C-83A1-F6EECF244321}">
                <p14:modId xmlns:p14="http://schemas.microsoft.com/office/powerpoint/2010/main" val="1359297189"/>
              </p:ext>
            </p:extLst>
          </p:nvPr>
        </p:nvGraphicFramePr>
        <p:xfrm>
          <a:off x="1767130" y="2122999"/>
          <a:ext cx="8655657" cy="4420923"/>
        </p:xfrm>
        <a:graphic>
          <a:graphicData uri="http://schemas.openxmlformats.org/drawingml/2006/table">
            <a:tbl>
              <a:tblPr firstRow="1" bandRow="1">
                <a:tableStyleId>{9D7B26C5-4107-4FEC-AEDC-1716B250A1EF}</a:tableStyleId>
              </a:tblPr>
              <a:tblGrid>
                <a:gridCol w="2885219">
                  <a:extLst>
                    <a:ext uri="{9D8B030D-6E8A-4147-A177-3AD203B41FA5}">
                      <a16:colId xmlns:a16="http://schemas.microsoft.com/office/drawing/2014/main" val="1855929564"/>
                    </a:ext>
                  </a:extLst>
                </a:gridCol>
                <a:gridCol w="2885219">
                  <a:extLst>
                    <a:ext uri="{9D8B030D-6E8A-4147-A177-3AD203B41FA5}">
                      <a16:colId xmlns:a16="http://schemas.microsoft.com/office/drawing/2014/main" val="3120260814"/>
                    </a:ext>
                  </a:extLst>
                </a:gridCol>
                <a:gridCol w="2885219">
                  <a:extLst>
                    <a:ext uri="{9D8B030D-6E8A-4147-A177-3AD203B41FA5}">
                      <a16:colId xmlns:a16="http://schemas.microsoft.com/office/drawing/2014/main" val="4002724658"/>
                    </a:ext>
                  </a:extLst>
                </a:gridCol>
              </a:tblGrid>
              <a:tr h="944303">
                <a:tc>
                  <a:txBody>
                    <a:bodyPr/>
                    <a:lstStyle/>
                    <a:p>
                      <a:endParaRPr lang="en-CA" sz="2400"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SVM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Neural</a:t>
                      </a:r>
                      <a:r>
                        <a:rPr lang="en-CA" sz="2400" baseline="0" dirty="0"/>
                        <a:t> Network</a:t>
                      </a:r>
                      <a:endParaRPr lang="en-CA"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707977980"/>
                  </a:ext>
                </a:extLst>
              </a:tr>
              <a:tr h="869155">
                <a:tc>
                  <a:txBody>
                    <a:bodyPr/>
                    <a:lstStyle/>
                    <a:p>
                      <a:r>
                        <a:rPr lang="en-CA" sz="2400" dirty="0"/>
                        <a:t>Benign Predictions</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17 / 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17 / 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17492294"/>
                  </a:ext>
                </a:extLst>
              </a:tr>
              <a:tr h="869155">
                <a:tc>
                  <a:txBody>
                    <a:bodyPr/>
                    <a:lstStyle/>
                    <a:p>
                      <a:r>
                        <a:rPr lang="en-CA" sz="2400" dirty="0"/>
                        <a:t>Malicious</a:t>
                      </a:r>
                      <a:r>
                        <a:rPr lang="en-CA" sz="2400" baseline="0" dirty="0"/>
                        <a:t> Predictions</a:t>
                      </a:r>
                      <a:endParaRPr lang="en-CA"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11 / 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11 / 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13856279"/>
                  </a:ext>
                </a:extLst>
              </a:tr>
              <a:tr h="869155">
                <a:tc>
                  <a:txBody>
                    <a:bodyPr/>
                    <a:lstStyle/>
                    <a:p>
                      <a:r>
                        <a:rPr lang="en-CA" sz="2400" dirty="0"/>
                        <a:t>Balanced Accuracy</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89.29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89.29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94052132"/>
                  </a:ext>
                </a:extLst>
              </a:tr>
              <a:tr h="869155">
                <a:tc>
                  <a:txBody>
                    <a:bodyPr/>
                    <a:lstStyle/>
                    <a:p>
                      <a:r>
                        <a:rPr lang="en-CA" sz="2400" dirty="0"/>
                        <a:t>Area</a:t>
                      </a:r>
                      <a:r>
                        <a:rPr lang="en-CA" sz="2400" baseline="0" dirty="0"/>
                        <a:t> Under the Curve</a:t>
                      </a:r>
                      <a:endParaRPr lang="en-CA"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92.50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92.50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143187530"/>
                  </a:ext>
                </a:extLst>
              </a:tr>
            </a:tbl>
          </a:graphicData>
        </a:graphic>
      </p:graphicFrame>
      <p:sp>
        <p:nvSpPr>
          <p:cNvPr id="5" name="Title 1"/>
          <p:cNvSpPr txBox="1">
            <a:spLocks/>
          </p:cNvSpPr>
          <p:nvPr/>
        </p:nvSpPr>
        <p:spPr>
          <a:xfrm>
            <a:off x="1202919" y="284176"/>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CA" dirty="0"/>
              <a:t>Let’s Compare Some Results</a:t>
            </a:r>
          </a:p>
          <a:p>
            <a:r>
              <a:rPr lang="en-CA" dirty="0"/>
              <a:t>Descriptions</a:t>
            </a:r>
          </a:p>
        </p:txBody>
      </p:sp>
    </p:spTree>
    <p:extLst>
      <p:ext uri="{BB962C8B-B14F-4D97-AF65-F5344CB8AC3E}">
        <p14:creationId xmlns:p14="http://schemas.microsoft.com/office/powerpoint/2010/main" val="388403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Take away</a:t>
            </a:r>
          </a:p>
        </p:txBody>
      </p:sp>
      <p:sp>
        <p:nvSpPr>
          <p:cNvPr id="3" name="Content Placeholder 2"/>
          <p:cNvSpPr>
            <a:spLocks noGrp="1"/>
          </p:cNvSpPr>
          <p:nvPr>
            <p:ph idx="1"/>
          </p:nvPr>
        </p:nvSpPr>
        <p:spPr/>
        <p:txBody>
          <a:bodyPr>
            <a:noAutofit/>
          </a:bodyPr>
          <a:lstStyle/>
          <a:p>
            <a:pPr marL="0" indent="0">
              <a:buNone/>
            </a:pPr>
            <a:r>
              <a:rPr lang="en-CA" sz="2800" dirty="0"/>
              <a:t>Machine learning is not a silver bullet</a:t>
            </a:r>
          </a:p>
          <a:p>
            <a:pPr marL="0" indent="0">
              <a:buNone/>
            </a:pPr>
            <a:r>
              <a:rPr lang="en-CA" sz="2800" dirty="0"/>
              <a:t>Machine learning is NOT guaranteed to kill all humans</a:t>
            </a:r>
          </a:p>
          <a:p>
            <a:pPr marL="0" indent="0">
              <a:buNone/>
            </a:pPr>
            <a:r>
              <a:rPr lang="en-CA" sz="2800" dirty="0"/>
              <a:t>That giant drive of logging and data is not useless</a:t>
            </a:r>
          </a:p>
          <a:p>
            <a:pPr marL="0" indent="0">
              <a:buNone/>
            </a:pPr>
            <a:r>
              <a:rPr lang="en-CA" sz="2800" dirty="0"/>
              <a:t>Machines need numbers, not human readable data</a:t>
            </a:r>
          </a:p>
          <a:p>
            <a:pPr marL="0" indent="0">
              <a:buNone/>
            </a:pPr>
            <a:r>
              <a:rPr lang="en-CA" sz="2800" dirty="0"/>
              <a:t>Text can be transformed into this format</a:t>
            </a:r>
          </a:p>
          <a:p>
            <a:pPr marL="0" indent="0">
              <a:buNone/>
            </a:pPr>
            <a:r>
              <a:rPr lang="en-CA" sz="2800" dirty="0"/>
              <a:t>Not all models and data are made the same</a:t>
            </a:r>
          </a:p>
          <a:p>
            <a:pPr marL="0" indent="0">
              <a:buNone/>
            </a:pPr>
            <a:r>
              <a:rPr lang="en-CA" sz="2800" dirty="0"/>
              <a:t>Be the most careful when modeling, filtering and selecting your data</a:t>
            </a:r>
          </a:p>
          <a:p>
            <a:pPr marL="0" indent="0">
              <a:buNone/>
            </a:pPr>
            <a:endParaRPr lang="en-CA" sz="2800" dirty="0"/>
          </a:p>
        </p:txBody>
      </p:sp>
    </p:spTree>
    <p:extLst>
      <p:ext uri="{BB962C8B-B14F-4D97-AF65-F5344CB8AC3E}">
        <p14:creationId xmlns:p14="http://schemas.microsoft.com/office/powerpoint/2010/main" val="1661371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Further Resources</a:t>
            </a:r>
          </a:p>
        </p:txBody>
      </p:sp>
      <p:sp>
        <p:nvSpPr>
          <p:cNvPr id="3" name="Content Placeholder 2"/>
          <p:cNvSpPr>
            <a:spLocks noGrp="1"/>
          </p:cNvSpPr>
          <p:nvPr>
            <p:ph idx="1"/>
          </p:nvPr>
        </p:nvSpPr>
        <p:spPr/>
        <p:txBody>
          <a:bodyPr>
            <a:normAutofit/>
          </a:bodyPr>
          <a:lstStyle/>
          <a:p>
            <a:pPr marL="0" indent="0">
              <a:buNone/>
            </a:pPr>
            <a:endParaRPr lang="en-CA" sz="2800" dirty="0">
              <a:hlinkClick r:id="rId2"/>
            </a:endParaRPr>
          </a:p>
          <a:p>
            <a:pPr marL="0" indent="0">
              <a:buNone/>
            </a:pPr>
            <a:r>
              <a:rPr lang="en-CA" sz="2800" dirty="0">
                <a:hlinkClick r:id="rId2"/>
              </a:rPr>
              <a:t>http://distill.pub/</a:t>
            </a:r>
            <a:endParaRPr lang="en-CA" sz="2800" dirty="0"/>
          </a:p>
          <a:p>
            <a:pPr marL="0" indent="0">
              <a:buNone/>
            </a:pPr>
            <a:r>
              <a:rPr lang="en-CA" sz="2800" dirty="0">
                <a:hlinkClick r:id="rId3"/>
              </a:rPr>
              <a:t>http://www.kdnuggets.com/</a:t>
            </a:r>
            <a:endParaRPr lang="en-CA" sz="2800" dirty="0"/>
          </a:p>
          <a:p>
            <a:pPr marL="0" indent="0">
              <a:buNone/>
            </a:pPr>
            <a:r>
              <a:rPr lang="en-CA" sz="2800" dirty="0">
                <a:hlinkClick r:id="rId4"/>
              </a:rPr>
              <a:t>https://blog.google/topics/machine-learning/</a:t>
            </a:r>
            <a:endParaRPr lang="en-CA" sz="2800" dirty="0"/>
          </a:p>
          <a:p>
            <a:pPr marL="0" indent="0">
              <a:buNone/>
            </a:pPr>
            <a:r>
              <a:rPr lang="en-CA" sz="2800" dirty="0">
                <a:hlinkClick r:id="rId5"/>
              </a:rPr>
              <a:t>https://www.reddit.com/r/MachineLearning/</a:t>
            </a:r>
            <a:endParaRPr lang="en-CA" sz="2800" dirty="0"/>
          </a:p>
          <a:p>
            <a:pPr marL="0" indent="0">
              <a:buNone/>
            </a:pPr>
            <a:endParaRPr lang="en-CA" sz="2800" dirty="0"/>
          </a:p>
        </p:txBody>
      </p:sp>
    </p:spTree>
    <p:extLst>
      <p:ext uri="{BB962C8B-B14F-4D97-AF65-F5344CB8AC3E}">
        <p14:creationId xmlns:p14="http://schemas.microsoft.com/office/powerpoint/2010/main" val="3928114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031" r="4532"/>
          <a:stretch/>
        </p:blipFill>
        <p:spPr>
          <a:xfrm>
            <a:off x="7552267" y="0"/>
            <a:ext cx="4639733" cy="6857990"/>
          </a:xfrm>
          <a:prstGeom prst="rect">
            <a:avLst/>
          </a:prstGeom>
        </p:spPr>
      </p:pic>
      <p:sp>
        <p:nvSpPr>
          <p:cNvPr id="2" name="Title 1"/>
          <p:cNvSpPr>
            <a:spLocks noGrp="1"/>
          </p:cNvSpPr>
          <p:nvPr>
            <p:ph type="title"/>
          </p:nvPr>
        </p:nvSpPr>
        <p:spPr>
          <a:xfrm>
            <a:off x="838200" y="418006"/>
            <a:ext cx="6254496" cy="1828800"/>
          </a:xfrm>
        </p:spPr>
        <p:txBody>
          <a:bodyPr>
            <a:normAutofit/>
          </a:bodyPr>
          <a:lstStyle/>
          <a:p>
            <a:r>
              <a:rPr lang="en-CA" dirty="0"/>
              <a:t>Requirements</a:t>
            </a:r>
          </a:p>
        </p:txBody>
      </p:sp>
      <p:sp>
        <p:nvSpPr>
          <p:cNvPr id="3" name="Content Placeholder 2"/>
          <p:cNvSpPr>
            <a:spLocks noGrp="1"/>
          </p:cNvSpPr>
          <p:nvPr>
            <p:ph idx="1"/>
          </p:nvPr>
        </p:nvSpPr>
        <p:spPr>
          <a:xfrm>
            <a:off x="838200" y="2322576"/>
            <a:ext cx="6254496" cy="3858768"/>
          </a:xfrm>
        </p:spPr>
        <p:txBody>
          <a:bodyPr>
            <a:normAutofit/>
          </a:bodyPr>
          <a:lstStyle/>
          <a:p>
            <a:pPr marL="0" indent="0">
              <a:buNone/>
            </a:pPr>
            <a:r>
              <a:rPr lang="en-CA" sz="2800" dirty="0"/>
              <a:t>Python</a:t>
            </a:r>
          </a:p>
          <a:p>
            <a:pPr marL="0" indent="0">
              <a:buNone/>
            </a:pPr>
            <a:r>
              <a:rPr lang="en-CA" sz="2800" dirty="0"/>
              <a:t>Alert Syntax Familiarity</a:t>
            </a:r>
          </a:p>
          <a:p>
            <a:pPr marL="0" indent="0">
              <a:buNone/>
            </a:pPr>
            <a:r>
              <a:rPr lang="en-CA" sz="2800" dirty="0"/>
              <a:t>Coffee</a:t>
            </a:r>
          </a:p>
          <a:p>
            <a:pPr marL="0" indent="0">
              <a:buNone/>
            </a:pPr>
            <a:endParaRPr lang="en-CA" sz="2800" dirty="0"/>
          </a:p>
          <a:p>
            <a:pPr marL="0" indent="0">
              <a:buNone/>
            </a:pPr>
            <a:r>
              <a:rPr lang="en-CA" sz="2800" dirty="0"/>
              <a:t>Available At:</a:t>
            </a:r>
          </a:p>
          <a:p>
            <a:pPr marL="0" indent="0">
              <a:buNone/>
            </a:pPr>
            <a:r>
              <a:rPr lang="en-CA" sz="2800" dirty="0"/>
              <a:t>     github.com/</a:t>
            </a:r>
            <a:r>
              <a:rPr lang="en-CA" sz="2800" dirty="0" err="1"/>
              <a:t>akeddy</a:t>
            </a:r>
            <a:r>
              <a:rPr lang="en-CA" sz="2800" dirty="0"/>
              <a:t>/AtlSecCon2017</a:t>
            </a:r>
          </a:p>
          <a:p>
            <a:pPr marL="0" indent="0">
              <a:buNone/>
            </a:pPr>
            <a:endParaRPr lang="en-CA" sz="2800" dirty="0"/>
          </a:p>
          <a:p>
            <a:pPr marL="0" indent="0">
              <a:buNone/>
            </a:pPr>
            <a:endParaRPr lang="en-CA" sz="2400" dirty="0">
              <a:solidFill>
                <a:schemeClr val="bg1"/>
              </a:solidFill>
            </a:endParaRPr>
          </a:p>
        </p:txBody>
      </p:sp>
      <p:sp>
        <p:nvSpPr>
          <p:cNvPr id="8" name="TextBox 7"/>
          <p:cNvSpPr txBox="1"/>
          <p:nvPr/>
        </p:nvSpPr>
        <p:spPr>
          <a:xfrm>
            <a:off x="79514" y="6415632"/>
            <a:ext cx="10781968" cy="369332"/>
          </a:xfrm>
          <a:prstGeom prst="rect">
            <a:avLst/>
          </a:prstGeom>
          <a:noFill/>
        </p:spPr>
        <p:txBody>
          <a:bodyPr wrap="square" rtlCol="0">
            <a:spAutoFit/>
          </a:bodyPr>
          <a:lstStyle/>
          <a:p>
            <a:r>
              <a:rPr lang="en-CA" dirty="0"/>
              <a:t>https://cdn.shopify.com/s/files/1/0651/7205/products/hungryrobotsticker2_1024x1024.jpg?v=1478526313</a:t>
            </a:r>
          </a:p>
        </p:txBody>
      </p:sp>
    </p:spTree>
    <p:extLst>
      <p:ext uri="{BB962C8B-B14F-4D97-AF65-F5344CB8AC3E}">
        <p14:creationId xmlns:p14="http://schemas.microsoft.com/office/powerpoint/2010/main" val="2030539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Take away</a:t>
            </a:r>
          </a:p>
        </p:txBody>
      </p:sp>
      <p:sp>
        <p:nvSpPr>
          <p:cNvPr id="3" name="Content Placeholder 2"/>
          <p:cNvSpPr>
            <a:spLocks noGrp="1"/>
          </p:cNvSpPr>
          <p:nvPr>
            <p:ph idx="1"/>
          </p:nvPr>
        </p:nvSpPr>
        <p:spPr/>
        <p:txBody>
          <a:bodyPr/>
          <a:lstStyle/>
          <a:p>
            <a:endParaRPr lang="en-CA"/>
          </a:p>
        </p:txBody>
      </p:sp>
      <p:pic>
        <p:nvPicPr>
          <p:cNvPr id="2050" name="Picture 2" descr="Image result for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0588" y="6353294"/>
            <a:ext cx="8762338" cy="369332"/>
          </a:xfrm>
          <a:prstGeom prst="rect">
            <a:avLst/>
          </a:prstGeom>
          <a:noFill/>
        </p:spPr>
        <p:txBody>
          <a:bodyPr wrap="square" rtlCol="0">
            <a:spAutoFit/>
          </a:bodyPr>
          <a:lstStyle/>
          <a:p>
            <a:r>
              <a:rPr lang="en-CA" dirty="0"/>
              <a:t>https://i.ytimg.com/vi/P4LhWSN3YSw/maxresdefault.jpg</a:t>
            </a:r>
          </a:p>
        </p:txBody>
      </p:sp>
    </p:spTree>
    <p:extLst>
      <p:ext uri="{BB962C8B-B14F-4D97-AF65-F5344CB8AC3E}">
        <p14:creationId xmlns:p14="http://schemas.microsoft.com/office/powerpoint/2010/main" val="1845489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CA" dirty="0"/>
              <a:t>One Last Thing</a:t>
            </a:r>
          </a:p>
        </p:txBody>
      </p:sp>
      <p:sp>
        <p:nvSpPr>
          <p:cNvPr id="7" name="Content Placeholder 6"/>
          <p:cNvSpPr>
            <a:spLocks noGrp="1"/>
          </p:cNvSpPr>
          <p:nvPr>
            <p:ph idx="1"/>
          </p:nvPr>
        </p:nvSpPr>
        <p:spPr/>
        <p:txBody>
          <a:bodyPr>
            <a:normAutofit/>
          </a:bodyPr>
          <a:lstStyle/>
          <a:p>
            <a:pPr marL="0" indent="0">
              <a:buNone/>
            </a:pPr>
            <a:r>
              <a:rPr lang="en-CA" sz="2800" dirty="0"/>
              <a:t>All materials available at:</a:t>
            </a:r>
          </a:p>
          <a:p>
            <a:pPr marL="0" indent="0">
              <a:buNone/>
            </a:pPr>
            <a:r>
              <a:rPr lang="en-CA" sz="2800" dirty="0"/>
              <a:t>	github.com/</a:t>
            </a:r>
            <a:r>
              <a:rPr lang="en-CA" sz="2800" dirty="0" err="1"/>
              <a:t>akeddy</a:t>
            </a:r>
            <a:r>
              <a:rPr lang="en-CA" sz="2800" dirty="0"/>
              <a:t>/AtlSecCon2017</a:t>
            </a:r>
          </a:p>
          <a:p>
            <a:pPr marL="0" indent="0">
              <a:buNone/>
            </a:pPr>
            <a:r>
              <a:rPr lang="en-CA" sz="2800" dirty="0"/>
              <a:t>Special Thanks To:</a:t>
            </a:r>
          </a:p>
          <a:p>
            <a:pPr marL="0" indent="0">
              <a:buNone/>
            </a:pPr>
            <a:r>
              <a:rPr lang="en-CA" sz="2800" dirty="0"/>
              <a:t>	</a:t>
            </a:r>
            <a:r>
              <a:rPr lang="en-CA" sz="2800" dirty="0" err="1"/>
              <a:t>GoSecure</a:t>
            </a:r>
            <a:endParaRPr lang="en-CA" sz="2800" dirty="0"/>
          </a:p>
          <a:p>
            <a:pPr marL="0" indent="0">
              <a:buNone/>
            </a:pPr>
            <a:r>
              <a:rPr lang="en-CA" sz="2800" dirty="0"/>
              <a:t>	</a:t>
            </a:r>
            <a:r>
              <a:rPr lang="en-CA" sz="2800" dirty="0" err="1"/>
              <a:t>AtlSecCon</a:t>
            </a:r>
            <a:endParaRPr lang="en-CA" sz="2800" dirty="0"/>
          </a:p>
          <a:p>
            <a:pPr marL="0" indent="0">
              <a:buNone/>
            </a:pPr>
            <a:r>
              <a:rPr lang="en-CA" sz="2800" dirty="0"/>
              <a:t>	NRC</a:t>
            </a:r>
          </a:p>
        </p:txBody>
      </p:sp>
    </p:spTree>
    <p:extLst>
      <p:ext uri="{BB962C8B-B14F-4D97-AF65-F5344CB8AC3E}">
        <p14:creationId xmlns:p14="http://schemas.microsoft.com/office/powerpoint/2010/main" val="468004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Additional Content</a:t>
            </a:r>
          </a:p>
        </p:txBody>
      </p:sp>
      <p:sp>
        <p:nvSpPr>
          <p:cNvPr id="4" name="Text Placeholder 3"/>
          <p:cNvSpPr>
            <a:spLocks noGrp="1"/>
          </p:cNvSpPr>
          <p:nvPr>
            <p:ph type="body" idx="1"/>
          </p:nvPr>
        </p:nvSpPr>
        <p:spPr/>
        <p:txBody>
          <a:bodyPr/>
          <a:lstStyle/>
          <a:p>
            <a:endParaRPr lang="en-CA"/>
          </a:p>
        </p:txBody>
      </p:sp>
    </p:spTree>
    <p:extLst>
      <p:ext uri="{BB962C8B-B14F-4D97-AF65-F5344CB8AC3E}">
        <p14:creationId xmlns:p14="http://schemas.microsoft.com/office/powerpoint/2010/main" val="145092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Classification: K Nearest neighbors</a:t>
            </a:r>
          </a:p>
        </p:txBody>
      </p:sp>
      <p:sp>
        <p:nvSpPr>
          <p:cNvPr id="5" name="Text Placeholder 4"/>
          <p:cNvSpPr>
            <a:spLocks noGrp="1"/>
          </p:cNvSpPr>
          <p:nvPr>
            <p:ph type="body" sz="half" idx="2"/>
          </p:nvPr>
        </p:nvSpPr>
        <p:spPr/>
        <p:txBody>
          <a:bodyPr>
            <a:noAutofit/>
          </a:bodyPr>
          <a:lstStyle/>
          <a:p>
            <a:r>
              <a:rPr lang="en-CA" sz="2400" dirty="0"/>
              <a:t>Clustering ln a per point basis</a:t>
            </a:r>
          </a:p>
          <a:p>
            <a:r>
              <a:rPr lang="en-CA" sz="2400" dirty="0"/>
              <a:t>Each data point is placed in a feature space (often visualized as 2D)</a:t>
            </a:r>
          </a:p>
          <a:p>
            <a:r>
              <a:rPr lang="en-CA" sz="2400" dirty="0"/>
              <a:t>The K nearest points are then taken, and their labels averaged to apply a label to the new point</a:t>
            </a:r>
          </a:p>
        </p:txBody>
      </p:sp>
      <p:pic>
        <p:nvPicPr>
          <p:cNvPr id="5122" name="Picture 2" descr="http://cfile5.uf.tistory.com/image/2256FB4D5111B6FA0DA64B"/>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47128" y="2032604"/>
            <a:ext cx="6645693" cy="4097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1318" y="6417783"/>
            <a:ext cx="8086476" cy="338554"/>
          </a:xfrm>
          <a:prstGeom prst="rect">
            <a:avLst/>
          </a:prstGeom>
          <a:noFill/>
        </p:spPr>
        <p:txBody>
          <a:bodyPr wrap="square" rtlCol="0">
            <a:spAutoFit/>
          </a:bodyPr>
          <a:lstStyle/>
          <a:p>
            <a:r>
              <a:rPr lang="en-CA" sz="1600" dirty="0"/>
              <a:t>http://sens.tistory.com/277</a:t>
            </a:r>
          </a:p>
        </p:txBody>
      </p:sp>
    </p:spTree>
    <p:extLst>
      <p:ext uri="{BB962C8B-B14F-4D97-AF65-F5344CB8AC3E}">
        <p14:creationId xmlns:p14="http://schemas.microsoft.com/office/powerpoint/2010/main" val="1453618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CA"/>
          </a:p>
        </p:txBody>
      </p:sp>
      <p:sp>
        <p:nvSpPr>
          <p:cNvPr id="6" name="Content Placeholder 5"/>
          <p:cNvSpPr>
            <a:spLocks noGrp="1"/>
          </p:cNvSpPr>
          <p:nvPr>
            <p:ph idx="1"/>
          </p:nvPr>
        </p:nvSpPr>
        <p:spPr/>
        <p:txBody>
          <a:bodyPr>
            <a:normAutofit/>
          </a:bodyPr>
          <a:lstStyle/>
          <a:p>
            <a:pPr marL="0" indent="0">
              <a:buNone/>
            </a:pPr>
            <a:r>
              <a:rPr lang="en-CA" sz="2800" dirty="0"/>
              <a:t>Packages:</a:t>
            </a:r>
          </a:p>
          <a:p>
            <a:pPr marL="0" indent="0">
              <a:buNone/>
            </a:pPr>
            <a:r>
              <a:rPr lang="en-CA" sz="2800" dirty="0"/>
              <a:t>	</a:t>
            </a:r>
            <a:r>
              <a:rPr lang="en-CA" sz="2800" dirty="0" err="1"/>
              <a:t>Scikit</a:t>
            </a:r>
            <a:r>
              <a:rPr lang="en-CA" sz="2800" dirty="0"/>
              <a:t>-Learn (Python)</a:t>
            </a:r>
          </a:p>
          <a:p>
            <a:pPr marL="0" indent="0">
              <a:buNone/>
            </a:pPr>
            <a:r>
              <a:rPr lang="en-CA" sz="2800" dirty="0"/>
              <a:t>	Class Library (R)</a:t>
            </a:r>
          </a:p>
          <a:p>
            <a:pPr marL="0" indent="0">
              <a:buNone/>
            </a:pPr>
            <a:r>
              <a:rPr lang="en-CA" sz="2800" dirty="0"/>
              <a:t>	Node-Nearest-Neighbor (</a:t>
            </a:r>
            <a:r>
              <a:rPr lang="en-CA" sz="2800" dirty="0" err="1"/>
              <a:t>Javascript</a:t>
            </a:r>
            <a:r>
              <a:rPr lang="en-CA" sz="2800" dirty="0"/>
              <a:t>)</a:t>
            </a:r>
          </a:p>
        </p:txBody>
      </p:sp>
    </p:spTree>
    <p:extLst>
      <p:ext uri="{BB962C8B-B14F-4D97-AF65-F5344CB8AC3E}">
        <p14:creationId xmlns:p14="http://schemas.microsoft.com/office/powerpoint/2010/main" val="2098680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329097"/>
            <a:ext cx="10515600" cy="1325563"/>
          </a:xfrm>
        </p:spPr>
        <p:txBody>
          <a:bodyPr/>
          <a:lstStyle/>
          <a:p>
            <a:pPr algn="ctr"/>
            <a:r>
              <a:rPr lang="en-CA" dirty="0"/>
              <a:t>That’s All!</a:t>
            </a:r>
          </a:p>
        </p:txBody>
      </p:sp>
      <p:graphicFrame>
        <p:nvGraphicFramePr>
          <p:cNvPr id="2" name="Table 1"/>
          <p:cNvGraphicFramePr>
            <a:graphicFrameLocks noGrp="1"/>
          </p:cNvGraphicFramePr>
          <p:nvPr>
            <p:extLst/>
          </p:nvPr>
        </p:nvGraphicFramePr>
        <p:xfrm>
          <a:off x="325562" y="2329097"/>
          <a:ext cx="11540876" cy="4342045"/>
        </p:xfrm>
        <a:graphic>
          <a:graphicData uri="http://schemas.openxmlformats.org/drawingml/2006/table">
            <a:tbl>
              <a:tblPr firstRow="1" bandRow="1">
                <a:tableStyleId>{9D7B26C5-4107-4FEC-AEDC-1716B250A1EF}</a:tableStyleId>
              </a:tblPr>
              <a:tblGrid>
                <a:gridCol w="2885219">
                  <a:extLst>
                    <a:ext uri="{9D8B030D-6E8A-4147-A177-3AD203B41FA5}">
                      <a16:colId xmlns:a16="http://schemas.microsoft.com/office/drawing/2014/main" val="1855929564"/>
                    </a:ext>
                  </a:extLst>
                </a:gridCol>
                <a:gridCol w="2885219">
                  <a:extLst>
                    <a:ext uri="{9D8B030D-6E8A-4147-A177-3AD203B41FA5}">
                      <a16:colId xmlns:a16="http://schemas.microsoft.com/office/drawing/2014/main" val="3120260814"/>
                    </a:ext>
                  </a:extLst>
                </a:gridCol>
                <a:gridCol w="2885219">
                  <a:extLst>
                    <a:ext uri="{9D8B030D-6E8A-4147-A177-3AD203B41FA5}">
                      <a16:colId xmlns:a16="http://schemas.microsoft.com/office/drawing/2014/main" val="4002724658"/>
                    </a:ext>
                  </a:extLst>
                </a:gridCol>
                <a:gridCol w="2885219">
                  <a:extLst>
                    <a:ext uri="{9D8B030D-6E8A-4147-A177-3AD203B41FA5}">
                      <a16:colId xmlns:a16="http://schemas.microsoft.com/office/drawing/2014/main" val="3229981885"/>
                    </a:ext>
                  </a:extLst>
                </a:gridCol>
              </a:tblGrid>
              <a:tr h="865425">
                <a:tc>
                  <a:txBody>
                    <a:bodyPr/>
                    <a:lstStyle/>
                    <a:p>
                      <a:endParaRPr lang="en-CA" sz="2400"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SVM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Neural</a:t>
                      </a:r>
                      <a:r>
                        <a:rPr lang="en-CA" sz="2400" baseline="0" dirty="0"/>
                        <a:t> Network</a:t>
                      </a:r>
                      <a:endParaRPr lang="en-CA"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KNN</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a16="http://schemas.microsoft.com/office/drawing/2014/main" val="2707977980"/>
                  </a:ext>
                </a:extLst>
              </a:tr>
              <a:tr h="869155">
                <a:tc>
                  <a:txBody>
                    <a:bodyPr/>
                    <a:lstStyle/>
                    <a:p>
                      <a:r>
                        <a:rPr lang="en-CA" sz="2400" dirty="0"/>
                        <a:t>Benign Predictions</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6405 / 6407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5986 / 6407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baseline="0" dirty="0"/>
                        <a:t>6375 / 6407</a:t>
                      </a:r>
                      <a:endParaRPr lang="en-CA" sz="24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17492294"/>
                  </a:ext>
                </a:extLst>
              </a:tr>
              <a:tr h="869155">
                <a:tc>
                  <a:txBody>
                    <a:bodyPr/>
                    <a:lstStyle/>
                    <a:p>
                      <a:r>
                        <a:rPr lang="en-CA" sz="2400" dirty="0"/>
                        <a:t>Malicious</a:t>
                      </a:r>
                      <a:r>
                        <a:rPr lang="en-CA" sz="2400" baseline="0" dirty="0"/>
                        <a:t> Predictions</a:t>
                      </a:r>
                      <a:endParaRPr lang="en-CA"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755 / 1271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908 / 1271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baseline="0" dirty="0"/>
                        <a:t>892 / 1271</a:t>
                      </a:r>
                      <a:endParaRPr lang="en-CA" sz="24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13856279"/>
                  </a:ext>
                </a:extLst>
              </a:tr>
              <a:tr h="869155">
                <a:tc>
                  <a:txBody>
                    <a:bodyPr/>
                    <a:lstStyle/>
                    <a:p>
                      <a:r>
                        <a:rPr lang="en-CA" sz="2400" dirty="0"/>
                        <a:t>Balanced Accuracy</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96.14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81.18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95.15</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94052132"/>
                  </a:ext>
                </a:extLst>
              </a:tr>
              <a:tr h="869155">
                <a:tc>
                  <a:txBody>
                    <a:bodyPr/>
                    <a:lstStyle/>
                    <a:p>
                      <a:r>
                        <a:rPr lang="en-CA" sz="2400" dirty="0"/>
                        <a:t>Area</a:t>
                      </a:r>
                      <a:r>
                        <a:rPr lang="en-CA" sz="2400" baseline="0" dirty="0"/>
                        <a:t> Under the Curve</a:t>
                      </a:r>
                      <a:endParaRPr lang="en-CA"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79.69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82.58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84.98</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1143187530"/>
                  </a:ext>
                </a:extLst>
              </a:tr>
            </a:tbl>
          </a:graphicData>
        </a:graphic>
      </p:graphicFrame>
      <p:sp>
        <p:nvSpPr>
          <p:cNvPr id="5" name="Title 1"/>
          <p:cNvSpPr txBox="1">
            <a:spLocks/>
          </p:cNvSpPr>
          <p:nvPr/>
        </p:nvSpPr>
        <p:spPr>
          <a:xfrm>
            <a:off x="1202919" y="284176"/>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CA" dirty="0"/>
              <a:t>Let’s Compare Some Results</a:t>
            </a:r>
          </a:p>
        </p:txBody>
      </p:sp>
    </p:spTree>
    <p:extLst>
      <p:ext uri="{BB962C8B-B14F-4D97-AF65-F5344CB8AC3E}">
        <p14:creationId xmlns:p14="http://schemas.microsoft.com/office/powerpoint/2010/main" val="3008739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329097"/>
            <a:ext cx="10515600" cy="1325563"/>
          </a:xfrm>
        </p:spPr>
        <p:txBody>
          <a:bodyPr/>
          <a:lstStyle/>
          <a:p>
            <a:pPr algn="ctr"/>
            <a:r>
              <a:rPr lang="en-CA" dirty="0"/>
              <a:t>That’s All!</a:t>
            </a:r>
          </a:p>
        </p:txBody>
      </p:sp>
      <p:graphicFrame>
        <p:nvGraphicFramePr>
          <p:cNvPr id="2" name="Table 1"/>
          <p:cNvGraphicFramePr>
            <a:graphicFrameLocks noGrp="1"/>
          </p:cNvGraphicFramePr>
          <p:nvPr>
            <p:extLst/>
          </p:nvPr>
        </p:nvGraphicFramePr>
        <p:xfrm>
          <a:off x="325562" y="2329097"/>
          <a:ext cx="11540876" cy="4342045"/>
        </p:xfrm>
        <a:graphic>
          <a:graphicData uri="http://schemas.openxmlformats.org/drawingml/2006/table">
            <a:tbl>
              <a:tblPr firstRow="1" bandRow="1">
                <a:tableStyleId>{9D7B26C5-4107-4FEC-AEDC-1716B250A1EF}</a:tableStyleId>
              </a:tblPr>
              <a:tblGrid>
                <a:gridCol w="2885219">
                  <a:extLst>
                    <a:ext uri="{9D8B030D-6E8A-4147-A177-3AD203B41FA5}">
                      <a16:colId xmlns:a16="http://schemas.microsoft.com/office/drawing/2014/main" val="1855929564"/>
                    </a:ext>
                  </a:extLst>
                </a:gridCol>
                <a:gridCol w="2885219">
                  <a:extLst>
                    <a:ext uri="{9D8B030D-6E8A-4147-A177-3AD203B41FA5}">
                      <a16:colId xmlns:a16="http://schemas.microsoft.com/office/drawing/2014/main" val="3120260814"/>
                    </a:ext>
                  </a:extLst>
                </a:gridCol>
                <a:gridCol w="2885219">
                  <a:extLst>
                    <a:ext uri="{9D8B030D-6E8A-4147-A177-3AD203B41FA5}">
                      <a16:colId xmlns:a16="http://schemas.microsoft.com/office/drawing/2014/main" val="4002724658"/>
                    </a:ext>
                  </a:extLst>
                </a:gridCol>
                <a:gridCol w="2885219">
                  <a:extLst>
                    <a:ext uri="{9D8B030D-6E8A-4147-A177-3AD203B41FA5}">
                      <a16:colId xmlns:a16="http://schemas.microsoft.com/office/drawing/2014/main" val="3229981885"/>
                    </a:ext>
                  </a:extLst>
                </a:gridCol>
              </a:tblGrid>
              <a:tr h="865425">
                <a:tc>
                  <a:txBody>
                    <a:bodyPr/>
                    <a:lstStyle/>
                    <a:p>
                      <a:endParaRPr lang="en-CA" sz="2400"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SVM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Neural</a:t>
                      </a:r>
                      <a:r>
                        <a:rPr lang="en-CA" sz="2400" baseline="0" dirty="0"/>
                        <a:t> Network</a:t>
                      </a:r>
                      <a:endParaRPr lang="en-CA"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sz="2400" dirty="0"/>
                        <a:t>KNN</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a16="http://schemas.microsoft.com/office/drawing/2014/main" val="2707977980"/>
                  </a:ext>
                </a:extLst>
              </a:tr>
              <a:tr h="869155">
                <a:tc>
                  <a:txBody>
                    <a:bodyPr/>
                    <a:lstStyle/>
                    <a:p>
                      <a:r>
                        <a:rPr lang="en-CA" sz="2400" dirty="0"/>
                        <a:t>Benign Predictions</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17 / 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17 / 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baseline="0" dirty="0"/>
                        <a:t>11 / 20</a:t>
                      </a:r>
                      <a:endParaRPr lang="en-CA" sz="24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17492294"/>
                  </a:ext>
                </a:extLst>
              </a:tr>
              <a:tr h="869155">
                <a:tc>
                  <a:txBody>
                    <a:bodyPr/>
                    <a:lstStyle/>
                    <a:p>
                      <a:r>
                        <a:rPr lang="en-CA" sz="2400" dirty="0"/>
                        <a:t>Malicious</a:t>
                      </a:r>
                      <a:r>
                        <a:rPr lang="en-CA" sz="2400" baseline="0" dirty="0"/>
                        <a:t> Predictions</a:t>
                      </a:r>
                      <a:endParaRPr lang="en-CA"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11 / 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11 / 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baseline="0" dirty="0"/>
                        <a:t>8 / 11</a:t>
                      </a:r>
                      <a:endParaRPr lang="en-CA" sz="24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13856279"/>
                  </a:ext>
                </a:extLst>
              </a:tr>
              <a:tr h="869155">
                <a:tc>
                  <a:txBody>
                    <a:bodyPr/>
                    <a:lstStyle/>
                    <a:p>
                      <a:r>
                        <a:rPr lang="en-CA" sz="2400" dirty="0"/>
                        <a:t>Balanced Accuracy</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89.29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89.29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400" dirty="0"/>
                        <a:t>62.82</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94052132"/>
                  </a:ext>
                </a:extLst>
              </a:tr>
              <a:tr h="869155">
                <a:tc>
                  <a:txBody>
                    <a:bodyPr/>
                    <a:lstStyle/>
                    <a:p>
                      <a:r>
                        <a:rPr lang="en-CA" sz="2400" dirty="0"/>
                        <a:t>Area</a:t>
                      </a:r>
                      <a:r>
                        <a:rPr lang="en-CA" sz="2400" baseline="0" dirty="0"/>
                        <a:t> Under the Curve</a:t>
                      </a:r>
                      <a:endParaRPr lang="en-CA" sz="24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92.50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92.50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CA" sz="2400" dirty="0"/>
                        <a:t>63.86</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1143187530"/>
                  </a:ext>
                </a:extLst>
              </a:tr>
            </a:tbl>
          </a:graphicData>
        </a:graphic>
      </p:graphicFrame>
      <p:sp>
        <p:nvSpPr>
          <p:cNvPr id="5" name="Title 1"/>
          <p:cNvSpPr txBox="1">
            <a:spLocks/>
          </p:cNvSpPr>
          <p:nvPr/>
        </p:nvSpPr>
        <p:spPr>
          <a:xfrm>
            <a:off x="1202919" y="284176"/>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CA" dirty="0"/>
              <a:t>Let’s Compare Some Results</a:t>
            </a:r>
          </a:p>
          <a:p>
            <a:r>
              <a:rPr lang="en-CA" dirty="0"/>
              <a:t>Descriptions</a:t>
            </a:r>
          </a:p>
        </p:txBody>
      </p:sp>
    </p:spTree>
    <p:extLst>
      <p:ext uri="{BB962C8B-B14F-4D97-AF65-F5344CB8AC3E}">
        <p14:creationId xmlns:p14="http://schemas.microsoft.com/office/powerpoint/2010/main" val="37936741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String </a:t>
            </a:r>
            <a:r>
              <a:rPr lang="en-CA" dirty="0" err="1"/>
              <a:t>Lamda-ization</a:t>
            </a:r>
            <a:endParaRPr lang="en-CA" dirty="0"/>
          </a:p>
        </p:txBody>
      </p:sp>
      <p:sp>
        <p:nvSpPr>
          <p:cNvPr id="3" name="Content Placeholder 2"/>
          <p:cNvSpPr>
            <a:spLocks noGrp="1"/>
          </p:cNvSpPr>
          <p:nvPr>
            <p:ph idx="1"/>
          </p:nvPr>
        </p:nvSpPr>
        <p:spPr/>
        <p:txBody>
          <a:bodyPr/>
          <a:lstStyle/>
          <a:p>
            <a:pPr marL="0" indent="0">
              <a:buNone/>
            </a:pPr>
            <a:r>
              <a:rPr lang="en-CA" dirty="0"/>
              <a:t>This is all about stem words!</a:t>
            </a:r>
          </a:p>
          <a:p>
            <a:pPr marL="0" indent="0">
              <a:buNone/>
            </a:pPr>
            <a:endParaRPr lang="en-CA" dirty="0"/>
          </a:p>
          <a:p>
            <a:pPr marL="0" indent="0">
              <a:buNone/>
            </a:pPr>
            <a:r>
              <a:rPr lang="en-CA" dirty="0"/>
              <a:t>	Run -&gt; Running -&gt; Ran -&gt; Runny</a:t>
            </a:r>
          </a:p>
        </p:txBody>
      </p:sp>
    </p:spTree>
    <p:extLst>
      <p:ext uri="{BB962C8B-B14F-4D97-AF65-F5344CB8AC3E}">
        <p14:creationId xmlns:p14="http://schemas.microsoft.com/office/powerpoint/2010/main" val="276379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New Frontier</a:t>
            </a:r>
          </a:p>
        </p:txBody>
      </p:sp>
      <p:sp>
        <p:nvSpPr>
          <p:cNvPr id="3" name="Content Placeholder 2"/>
          <p:cNvSpPr>
            <a:spLocks noGrp="1"/>
          </p:cNvSpPr>
          <p:nvPr>
            <p:ph idx="1"/>
          </p:nvPr>
        </p:nvSpPr>
        <p:spPr>
          <a:xfrm>
            <a:off x="1067747" y="2544417"/>
            <a:ext cx="9784080" cy="4206240"/>
          </a:xfrm>
        </p:spPr>
        <p:txBody>
          <a:bodyPr/>
          <a:lstStyle/>
          <a:p>
            <a:pPr marL="0" indent="0">
              <a:buNone/>
            </a:pPr>
            <a:r>
              <a:rPr lang="en-CA" sz="2800" dirty="0"/>
              <a:t>Machine Learning is:</a:t>
            </a:r>
          </a:p>
          <a:p>
            <a:pPr marL="0" indent="0">
              <a:buNone/>
            </a:pPr>
            <a:r>
              <a:rPr lang="en-CA" sz="2800" dirty="0"/>
              <a:t>	Accessible</a:t>
            </a:r>
          </a:p>
          <a:p>
            <a:pPr marL="0" indent="0">
              <a:buNone/>
            </a:pPr>
            <a:r>
              <a:rPr lang="en-CA" sz="2800" dirty="0"/>
              <a:t>	Cheap (free!)</a:t>
            </a:r>
          </a:p>
          <a:p>
            <a:pPr marL="0" indent="0">
              <a:buNone/>
            </a:pPr>
            <a:r>
              <a:rPr lang="en-CA" sz="2800" dirty="0"/>
              <a:t>	Ubiquitous</a:t>
            </a:r>
          </a:p>
          <a:p>
            <a:pPr marL="0" indent="0">
              <a:buNone/>
            </a:pPr>
            <a:r>
              <a:rPr lang="en-CA" dirty="0"/>
              <a:t>	</a:t>
            </a:r>
          </a:p>
        </p:txBody>
      </p:sp>
      <p:pic>
        <p:nvPicPr>
          <p:cNvPr id="4098" name="Picture 2" descr="Image result for artificial intelli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294" y="1823296"/>
            <a:ext cx="6959600" cy="50543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444799"/>
            <a:ext cx="12080682" cy="338554"/>
          </a:xfrm>
          <a:prstGeom prst="rect">
            <a:avLst/>
          </a:prstGeom>
          <a:noFill/>
        </p:spPr>
        <p:txBody>
          <a:bodyPr wrap="square" rtlCol="0">
            <a:spAutoFit/>
          </a:bodyPr>
          <a:lstStyle/>
          <a:p>
            <a:r>
              <a:rPr lang="en-CA" sz="1600" dirty="0"/>
              <a:t>https://www.sciencefriday.com/wp-content/uploads/2015/04/shutterstock_181640888.jpg</a:t>
            </a:r>
          </a:p>
        </p:txBody>
      </p:sp>
    </p:spTree>
    <p:extLst>
      <p:ext uri="{BB962C8B-B14F-4D97-AF65-F5344CB8AC3E}">
        <p14:creationId xmlns:p14="http://schemas.microsoft.com/office/powerpoint/2010/main" val="306267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New Frontier</a:t>
            </a:r>
          </a:p>
        </p:txBody>
      </p:sp>
      <p:sp>
        <p:nvSpPr>
          <p:cNvPr id="3" name="Content Placeholder 2"/>
          <p:cNvSpPr>
            <a:spLocks noGrp="1"/>
          </p:cNvSpPr>
          <p:nvPr>
            <p:ph idx="1"/>
          </p:nvPr>
        </p:nvSpPr>
        <p:spPr>
          <a:xfrm>
            <a:off x="838200" y="1873333"/>
            <a:ext cx="10515600" cy="4351338"/>
          </a:xfrm>
        </p:spPr>
        <p:txBody>
          <a:bodyPr/>
          <a:lstStyle/>
          <a:p>
            <a:pPr marL="0" indent="0">
              <a:buNone/>
            </a:pPr>
            <a:endParaRPr lang="en-CA" dirty="0"/>
          </a:p>
        </p:txBody>
      </p:sp>
      <p:pic>
        <p:nvPicPr>
          <p:cNvPr id="3074" name="Picture 2" descr="https://www.seeklogo.net/wp-content/uploads/2016/09/facebook-icon-preview-1-400x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07" y="2382741"/>
            <a:ext cx="2599414" cy="25994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oogle plu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901" y="482844"/>
            <a:ext cx="2001575" cy="20015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masonbruce.com/wp-content/uploads/2015/03/android-logo-transparent-backgroun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409" y="2885560"/>
            <a:ext cx="2843254" cy="284325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lh3.googleusercontent.com/zXik0fceUUlgIQg63xxDZIal1NAIDnOrnSs1C5XJcg8nMsMBEqZpeCDGHRA5WVHEUcE=w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977" y="3120522"/>
            <a:ext cx="2373331" cy="23733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72208" y="5728814"/>
            <a:ext cx="5907819" cy="1384995"/>
          </a:xfrm>
          <a:prstGeom prst="rect">
            <a:avLst/>
          </a:prstGeom>
          <a:noFill/>
        </p:spPr>
        <p:txBody>
          <a:bodyPr wrap="square" rtlCol="0">
            <a:spAutoFit/>
          </a:bodyPr>
          <a:lstStyle/>
          <a:p>
            <a:r>
              <a:rPr lang="en-CA" sz="2800" dirty="0"/>
              <a:t>It’s even making suggestions for this Power Point presentation!</a:t>
            </a:r>
          </a:p>
          <a:p>
            <a:endParaRPr lang="en-CA" sz="2800" dirty="0"/>
          </a:p>
        </p:txBody>
      </p:sp>
    </p:spTree>
    <p:extLst>
      <p:ext uri="{BB962C8B-B14F-4D97-AF65-F5344CB8AC3E}">
        <p14:creationId xmlns:p14="http://schemas.microsoft.com/office/powerpoint/2010/main" val="544663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The New Frontier:</a:t>
            </a:r>
            <a:br>
              <a:rPr lang="en-CA" dirty="0"/>
            </a:br>
            <a:r>
              <a:rPr lang="en-CA" dirty="0"/>
              <a:t>It’s a bird, it’s a … Park?</a:t>
            </a:r>
          </a:p>
        </p:txBody>
      </p:sp>
      <p:pic>
        <p:nvPicPr>
          <p:cNvPr id="3074" name="Picture 2" descr="Image result for xkcd what is a bir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41596" y="2011363"/>
            <a:ext cx="2696241" cy="452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79610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Custom 2">
      <a:dk1>
        <a:sysClr val="windowText" lastClr="000000"/>
      </a:dk1>
      <a:lt1>
        <a:srgbClr val="EDE9E1"/>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3710</TotalTime>
  <Words>2912</Words>
  <Application>Microsoft Office PowerPoint</Application>
  <PresentationFormat>Widescreen</PresentationFormat>
  <Paragraphs>612</Paragraphs>
  <Slides>67</Slides>
  <Notes>31</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67</vt:i4>
      </vt:variant>
    </vt:vector>
  </HeadingPairs>
  <TitlesOfParts>
    <vt:vector size="75" baseType="lpstr">
      <vt:lpstr>Arial</vt:lpstr>
      <vt:lpstr>Calibri</vt:lpstr>
      <vt:lpstr>Calibri Light</vt:lpstr>
      <vt:lpstr>Corbel</vt:lpstr>
      <vt:lpstr>Times New Roman</vt:lpstr>
      <vt:lpstr>Wingdings</vt:lpstr>
      <vt:lpstr>Office Theme</vt:lpstr>
      <vt:lpstr>Banded</vt:lpstr>
      <vt:lpstr>Feeding the Machine Analysis of Semantic Alerts from Security Tools</vt:lpstr>
      <vt:lpstr>About Me</vt:lpstr>
      <vt:lpstr>About Me: School</vt:lpstr>
      <vt:lpstr>About Me: Life</vt:lpstr>
      <vt:lpstr>About Me: The Man, The Myth, The Nerd</vt:lpstr>
      <vt:lpstr>Requirements</vt:lpstr>
      <vt:lpstr>The New Frontier</vt:lpstr>
      <vt:lpstr>The New Frontier</vt:lpstr>
      <vt:lpstr>The New Frontier: It’s a bird, it’s a … Park?</vt:lpstr>
      <vt:lpstr>It’s a bird, it’s a … Park? Flickr solved this problem!</vt:lpstr>
      <vt:lpstr>The New Frontier:  PAINTING Rembrandts </vt:lpstr>
      <vt:lpstr>The New Frontier:  Beating Mario with MarI/O</vt:lpstr>
      <vt:lpstr>Security</vt:lpstr>
      <vt:lpstr>Security</vt:lpstr>
      <vt:lpstr>Not All information is good</vt:lpstr>
      <vt:lpstr>Alert Processing</vt:lpstr>
      <vt:lpstr>Alert Processing</vt:lpstr>
      <vt:lpstr>Alert Processing</vt:lpstr>
      <vt:lpstr>Alert Processing</vt:lpstr>
      <vt:lpstr>Applying Machine Learning</vt:lpstr>
      <vt:lpstr>Applying Machine Learning</vt:lpstr>
      <vt:lpstr>Fundamental Problems</vt:lpstr>
      <vt:lpstr>Alert Processing</vt:lpstr>
      <vt:lpstr>Alert Processing</vt:lpstr>
      <vt:lpstr>Alert Text Processing</vt:lpstr>
      <vt:lpstr>Alert Processing</vt:lpstr>
      <vt:lpstr>Text Processing </vt:lpstr>
      <vt:lpstr>Alert Processing</vt:lpstr>
      <vt:lpstr>Term Frequency</vt:lpstr>
      <vt:lpstr>Alert Processing</vt:lpstr>
      <vt:lpstr>OSSEC Data</vt:lpstr>
      <vt:lpstr>OSSEC Data</vt:lpstr>
      <vt:lpstr>OSSEC Data</vt:lpstr>
      <vt:lpstr>OSSEC Data</vt:lpstr>
      <vt:lpstr>Results</vt:lpstr>
      <vt:lpstr>But Watch Out</vt:lpstr>
      <vt:lpstr>Alert Processing</vt:lpstr>
      <vt:lpstr>Things to consider</vt:lpstr>
      <vt:lpstr>PowerPoint Presentation</vt:lpstr>
      <vt:lpstr>Advanced Measures for the real keeners</vt:lpstr>
      <vt:lpstr>Model Selection</vt:lpstr>
      <vt:lpstr>Model Selection</vt:lpstr>
      <vt:lpstr>Model Selection</vt:lpstr>
      <vt:lpstr>Model Selection</vt:lpstr>
      <vt:lpstr>PowerPoint Presentation</vt:lpstr>
      <vt:lpstr>Support vector machines</vt:lpstr>
      <vt:lpstr>Punch it Chewie!</vt:lpstr>
      <vt:lpstr>Classification: Support Vector Machines</vt:lpstr>
      <vt:lpstr>Support vector machines</vt:lpstr>
      <vt:lpstr>Classification: Support Vector Machines</vt:lpstr>
      <vt:lpstr>Classification: Neural Networks</vt:lpstr>
      <vt:lpstr>Neural networks</vt:lpstr>
      <vt:lpstr>Let’s Compare Some Results</vt:lpstr>
      <vt:lpstr>KDD Profile</vt:lpstr>
      <vt:lpstr>KDD Features</vt:lpstr>
      <vt:lpstr>That’s All!</vt:lpstr>
      <vt:lpstr>That’s All!</vt:lpstr>
      <vt:lpstr>Take away</vt:lpstr>
      <vt:lpstr>Further Resources</vt:lpstr>
      <vt:lpstr>Take away</vt:lpstr>
      <vt:lpstr>One Last Thing</vt:lpstr>
      <vt:lpstr>Additional Content</vt:lpstr>
      <vt:lpstr>Classification: K Nearest neighbors</vt:lpstr>
      <vt:lpstr>PowerPoint Presentation</vt:lpstr>
      <vt:lpstr>That’s All!</vt:lpstr>
      <vt:lpstr>That’s All!</vt:lpstr>
      <vt:lpstr>String Lamda-ization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Feeding the Machine Analysis of Semantic Alerts from Security Tools</dc:title>
  <dc:creator>Alex Keddy</dc:creator>
  <cp:lastModifiedBy>Alex Keddy</cp:lastModifiedBy>
  <cp:revision>273</cp:revision>
  <dcterms:created xsi:type="dcterms:W3CDTF">2017-03-27T18:12:00Z</dcterms:created>
  <dcterms:modified xsi:type="dcterms:W3CDTF">2017-04-27T01:31:10Z</dcterms:modified>
</cp:coreProperties>
</file>